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1" r:id="rId3"/>
    <p:sldId id="259" r:id="rId4"/>
    <p:sldId id="260" r:id="rId5"/>
    <p:sldId id="263" r:id="rId6"/>
    <p:sldId id="262" r:id="rId7"/>
    <p:sldId id="265" r:id="rId8"/>
    <p:sldId id="264"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E191AA-1315-4CCA-94F1-5A0A788B292E}" type="datetimeFigureOut">
              <a:rPr lang="en-US" smtClean="0"/>
              <a:t>2/11/2015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07C4B6-0661-448B-AAB6-04ED1B5D08BD}" type="slidenum">
              <a:rPr lang="en-US" smtClean="0"/>
              <a:t>‹#›</a:t>
            </a:fld>
            <a:endParaRPr lang="en-US"/>
          </a:p>
        </p:txBody>
      </p:sp>
    </p:spTree>
    <p:extLst>
      <p:ext uri="{BB962C8B-B14F-4D97-AF65-F5344CB8AC3E}">
        <p14:creationId xmlns:p14="http://schemas.microsoft.com/office/powerpoint/2010/main" val="2827335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07D1E4-DD7D-4254-893D-E1E1926A9867}"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1436116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7D1E4-DD7D-4254-893D-E1E1926A9867}"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203491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7D1E4-DD7D-4254-893D-E1E1926A9867}"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706968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07D1E4-DD7D-4254-893D-E1E1926A9867}"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329975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07D1E4-DD7D-4254-893D-E1E1926A9867}" type="datetimeFigureOut">
              <a:rPr lang="en-US" smtClean="0"/>
              <a:t>2/11/2015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2668180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07D1E4-DD7D-4254-893D-E1E1926A9867}"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1812899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07D1E4-DD7D-4254-893D-E1E1926A9867}" type="datetimeFigureOut">
              <a:rPr lang="en-US" smtClean="0"/>
              <a:t>2/11/2015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2828691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07D1E4-DD7D-4254-893D-E1E1926A9867}" type="datetimeFigureOut">
              <a:rPr lang="en-US" smtClean="0"/>
              <a:t>2/11/2015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252230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7D1E4-DD7D-4254-893D-E1E1926A9867}" type="datetimeFigureOut">
              <a:rPr lang="en-US" smtClean="0"/>
              <a:t>2/11/2015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3764017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7D1E4-DD7D-4254-893D-E1E1926A9867}"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2606848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07D1E4-DD7D-4254-893D-E1E1926A9867}" type="datetimeFigureOut">
              <a:rPr lang="en-US" smtClean="0"/>
              <a:t>2/11/2015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72198F-5C6D-4557-857E-065F0E16117B}" type="slidenum">
              <a:rPr lang="en-US" smtClean="0"/>
              <a:t>‹#›</a:t>
            </a:fld>
            <a:endParaRPr lang="en-US"/>
          </a:p>
        </p:txBody>
      </p:sp>
    </p:spTree>
    <p:extLst>
      <p:ext uri="{BB962C8B-B14F-4D97-AF65-F5344CB8AC3E}">
        <p14:creationId xmlns:p14="http://schemas.microsoft.com/office/powerpoint/2010/main" val="1795473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7D1E4-DD7D-4254-893D-E1E1926A9867}" type="datetimeFigureOut">
              <a:rPr lang="en-US" smtClean="0"/>
              <a:t>2/11/2015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72198F-5C6D-4557-857E-065F0E16117B}" type="slidenum">
              <a:rPr lang="en-US" smtClean="0"/>
              <a:t>‹#›</a:t>
            </a:fld>
            <a:endParaRPr lang="en-US"/>
          </a:p>
        </p:txBody>
      </p:sp>
    </p:spTree>
    <p:extLst>
      <p:ext uri="{BB962C8B-B14F-4D97-AF65-F5344CB8AC3E}">
        <p14:creationId xmlns:p14="http://schemas.microsoft.com/office/powerpoint/2010/main" val="2657896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ohr.psu.edu/benefits/insurance/health/ppo-blue/"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dirty="0" smtClean="0"/>
              <a:t>Faculty Benefits Committee</a:t>
            </a:r>
            <a:br>
              <a:rPr lang="en-US" dirty="0" smtClean="0"/>
            </a:br>
            <a:r>
              <a:rPr lang="en-US" dirty="0" smtClean="0"/>
              <a:t>Minutes Sept 9, 2014</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8983872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23636"/>
            <a:ext cx="8382000" cy="1138773"/>
          </a:xfrm>
          <a:prstGeom prst="rect">
            <a:avLst/>
          </a:prstGeom>
          <a:noFill/>
        </p:spPr>
        <p:txBody>
          <a:bodyPr wrap="square" rtlCol="0">
            <a:spAutoFit/>
          </a:bodyPr>
          <a:lstStyle/>
          <a:p>
            <a:r>
              <a:rPr lang="en-US" sz="4400" dirty="0" smtClean="0"/>
              <a:t>Questions?  Thoughts?</a:t>
            </a:r>
          </a:p>
          <a:p>
            <a:endParaRPr lang="en-US" sz="2400" dirty="0"/>
          </a:p>
        </p:txBody>
      </p:sp>
    </p:spTree>
    <p:extLst>
      <p:ext uri="{BB962C8B-B14F-4D97-AF65-F5344CB8AC3E}">
        <p14:creationId xmlns:p14="http://schemas.microsoft.com/office/powerpoint/2010/main" val="8339853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219200"/>
            <a:ext cx="8686800" cy="2286000"/>
          </a:xfrm>
        </p:spPr>
        <p:txBody>
          <a:bodyPr>
            <a:normAutofit/>
          </a:bodyPr>
          <a:lstStyle/>
          <a:p>
            <a:r>
              <a:rPr lang="en-US" dirty="0" smtClean="0"/>
              <a:t>PPO BLUE Plan= traditional plan</a:t>
            </a:r>
            <a:br>
              <a:rPr lang="en-US" dirty="0" smtClean="0"/>
            </a:br>
            <a:r>
              <a:rPr lang="en-US" dirty="0" smtClean="0"/>
              <a:t>PPO Saving Plan = high deductible plan.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811397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9491" y="685800"/>
            <a:ext cx="8229599" cy="5909310"/>
          </a:xfrm>
          <a:prstGeom prst="rect">
            <a:avLst/>
          </a:prstGeom>
          <a:noFill/>
        </p:spPr>
        <p:txBody>
          <a:bodyPr wrap="square" rtlCol="0">
            <a:spAutoFit/>
          </a:bodyPr>
          <a:lstStyle/>
          <a:p>
            <a:r>
              <a:rPr lang="en-US" sz="2400" dirty="0" smtClean="0"/>
              <a:t>-  </a:t>
            </a:r>
            <a:r>
              <a:rPr lang="en-US" sz="2400" dirty="0"/>
              <a:t>On steep salary indexing Matthew </a:t>
            </a:r>
            <a:r>
              <a:rPr lang="en-US" sz="2400" dirty="0" err="1"/>
              <a:t>Woessner</a:t>
            </a:r>
            <a:r>
              <a:rPr lang="en-US" sz="2400" dirty="0"/>
              <a:t> walked the committee through a series </a:t>
            </a:r>
            <a:r>
              <a:rPr lang="en-US" sz="2400" dirty="0" smtClean="0"/>
              <a:t>of </a:t>
            </a:r>
            <a:r>
              <a:rPr lang="en-US" sz="2400" dirty="0"/>
              <a:t>calculations about the likely impact of indexing by multiplying the number of employees in each income </a:t>
            </a:r>
            <a:r>
              <a:rPr lang="en-US" sz="2400" dirty="0" smtClean="0"/>
              <a:t>class.</a:t>
            </a:r>
          </a:p>
          <a:p>
            <a:endParaRPr lang="en-US" sz="2400" dirty="0"/>
          </a:p>
          <a:p>
            <a:r>
              <a:rPr lang="en-US" sz="2400" dirty="0" smtClean="0"/>
              <a:t>-  </a:t>
            </a:r>
            <a:r>
              <a:rPr lang="en-US" sz="2400" dirty="0"/>
              <a:t>By multiplying the net change in individual benefit contributions as reported on the HR website (</a:t>
            </a:r>
            <a:r>
              <a:rPr lang="en-US" sz="2400" u="sng" dirty="0">
                <a:hlinkClick r:id="rId2"/>
              </a:rPr>
              <a:t>http://ohr.psu.edu/benefits/insurance/health/ppo-blue/</a:t>
            </a:r>
            <a:r>
              <a:rPr lang="en-US" sz="2400" dirty="0"/>
              <a:t>) by the total number of non-union employees in each income category, it is possible to make rough projections of the contributions lost to employees making under $50,000 a year against those gained by those making over $50,000 a year.</a:t>
            </a:r>
          </a:p>
          <a:p>
            <a:endParaRPr lang="en-US" sz="2400" dirty="0" smtClean="0"/>
          </a:p>
          <a:p>
            <a:pPr marL="285750" indent="-285750">
              <a:buFontTx/>
              <a:buChar char="-"/>
            </a:pPr>
            <a:r>
              <a:rPr lang="en-US" sz="2400" dirty="0" smtClean="0"/>
              <a:t>It appears that funds raised by increasing rates greatly exceeds funds lost by lowering rates for employees needing relief.</a:t>
            </a:r>
          </a:p>
          <a:p>
            <a:endParaRPr lang="en-US" dirty="0" smtClean="0"/>
          </a:p>
        </p:txBody>
      </p:sp>
    </p:spTree>
    <p:extLst>
      <p:ext uri="{BB962C8B-B14F-4D97-AF65-F5344CB8AC3E}">
        <p14:creationId xmlns:p14="http://schemas.microsoft.com/office/powerpoint/2010/main" val="26062899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11200" y="228600"/>
            <a:ext cx="8280400" cy="6463308"/>
          </a:xfrm>
          <a:prstGeom prst="rect">
            <a:avLst/>
          </a:prstGeom>
          <a:noFill/>
        </p:spPr>
        <p:txBody>
          <a:bodyPr wrap="square" rtlCol="0">
            <a:spAutoFit/>
          </a:bodyPr>
          <a:lstStyle/>
          <a:p>
            <a:pPr marL="285750" indent="-285750">
              <a:buFontTx/>
              <a:buChar char="-"/>
            </a:pPr>
            <a:r>
              <a:rPr lang="en-US" sz="2400" dirty="0" smtClean="0"/>
              <a:t>If this is true, it was suggested that while HR was highlighting the reduction in insurance contributions to select employees, it instituted a large scale increase overall in employee contribution.</a:t>
            </a:r>
          </a:p>
          <a:p>
            <a:endParaRPr lang="en-US" sz="2400" dirty="0" smtClean="0"/>
          </a:p>
          <a:p>
            <a:pPr marL="285750" indent="-285750">
              <a:buFontTx/>
              <a:buChar char="-"/>
            </a:pPr>
            <a:r>
              <a:rPr lang="en-US" sz="2400" dirty="0" smtClean="0"/>
              <a:t>It was asked if HR was aware that the benefits indexing might lead to substantial increase in employee health contributions.</a:t>
            </a:r>
          </a:p>
          <a:p>
            <a:pPr marL="285750" indent="-285750">
              <a:buFontTx/>
              <a:buChar char="-"/>
            </a:pPr>
            <a:endParaRPr lang="en-US" sz="2400" dirty="0"/>
          </a:p>
          <a:p>
            <a:pPr marL="285750" indent="-285750">
              <a:buFontTx/>
              <a:buChar char="-"/>
            </a:pPr>
            <a:r>
              <a:rPr lang="en-US" sz="2400" dirty="0" smtClean="0"/>
              <a:t>HR said this is one part of larger benefits package – presentation of complete package will be presented to committee.</a:t>
            </a:r>
          </a:p>
          <a:p>
            <a:endParaRPr lang="en-US" sz="2400" dirty="0"/>
          </a:p>
          <a:p>
            <a:pPr marL="285750" indent="-285750">
              <a:buFontTx/>
              <a:buChar char="-"/>
            </a:pPr>
            <a:r>
              <a:rPr lang="en-US" sz="2400" dirty="0" smtClean="0"/>
              <a:t>HR stated that the PPO Savings plan was in employee’s best interest and by raising rates of PPO Blue, the university was helping employees make the right decision.</a:t>
            </a:r>
          </a:p>
          <a:p>
            <a:endParaRPr lang="en-US" dirty="0"/>
          </a:p>
          <a:p>
            <a:endParaRPr lang="en-US" dirty="0" smtClean="0"/>
          </a:p>
          <a:p>
            <a:endParaRPr lang="en-US" dirty="0"/>
          </a:p>
        </p:txBody>
      </p:sp>
    </p:spTree>
    <p:extLst>
      <p:ext uri="{BB962C8B-B14F-4D97-AF65-F5344CB8AC3E}">
        <p14:creationId xmlns:p14="http://schemas.microsoft.com/office/powerpoint/2010/main" val="16609061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09600" y="228600"/>
            <a:ext cx="8229600" cy="6463308"/>
          </a:xfrm>
          <a:prstGeom prst="rect">
            <a:avLst/>
          </a:prstGeom>
          <a:noFill/>
        </p:spPr>
        <p:txBody>
          <a:bodyPr wrap="square" rtlCol="0">
            <a:spAutoFit/>
          </a:bodyPr>
          <a:lstStyle/>
          <a:p>
            <a:pPr marL="285750" indent="-285750">
              <a:buFontTx/>
              <a:buChar char="-"/>
            </a:pPr>
            <a:r>
              <a:rPr lang="en-US" sz="2400" dirty="0" smtClean="0"/>
              <a:t>Revenue was lost with TCYHI cancellation ($1,063,000 in bonuses and $</a:t>
            </a:r>
            <a:r>
              <a:rPr lang="en-US" sz="2400" dirty="0" smtClean="0"/>
              <a:t>266,00/month </a:t>
            </a:r>
            <a:r>
              <a:rPr lang="en-US" sz="2400" dirty="0" smtClean="0"/>
              <a:t>surcharges).</a:t>
            </a:r>
          </a:p>
          <a:p>
            <a:endParaRPr lang="en-US" sz="2400" dirty="0" smtClean="0"/>
          </a:p>
          <a:p>
            <a:pPr marL="285750" indent="-285750">
              <a:buFontTx/>
              <a:buChar char="-"/>
            </a:pPr>
            <a:r>
              <a:rPr lang="en-US" sz="2400" dirty="0" smtClean="0"/>
              <a:t>It was asked if changes in benefits indexing was tied to loss in revenue of TCHYI.</a:t>
            </a:r>
          </a:p>
          <a:p>
            <a:endParaRPr lang="en-US" sz="2400" dirty="0" smtClean="0"/>
          </a:p>
          <a:p>
            <a:pPr marL="285750" indent="-285750">
              <a:buFontTx/>
              <a:buChar char="-"/>
            </a:pPr>
            <a:r>
              <a:rPr lang="en-US" sz="2400" dirty="0" smtClean="0"/>
              <a:t>HR claims salary indexing in place before cancellation of TCYHI</a:t>
            </a:r>
          </a:p>
          <a:p>
            <a:endParaRPr lang="en-US" sz="2400" dirty="0"/>
          </a:p>
          <a:p>
            <a:pPr marL="285750" indent="-285750">
              <a:buFontTx/>
              <a:buChar char="-"/>
            </a:pPr>
            <a:r>
              <a:rPr lang="en-US" sz="2400" dirty="0" smtClean="0"/>
              <a:t>How did HR account for lost revenue?  </a:t>
            </a:r>
          </a:p>
          <a:p>
            <a:pPr marL="285750" indent="-285750">
              <a:buFontTx/>
              <a:buChar char="-"/>
            </a:pPr>
            <a:endParaRPr lang="en-US" sz="2400" dirty="0"/>
          </a:p>
          <a:p>
            <a:pPr marL="285750" indent="-285750">
              <a:buFontTx/>
              <a:buChar char="-"/>
            </a:pPr>
            <a:r>
              <a:rPr lang="en-US" sz="2400" dirty="0" smtClean="0"/>
              <a:t>HR did not have relevant information at hand to answer question.</a:t>
            </a:r>
          </a:p>
          <a:p>
            <a:endParaRPr lang="en-US" sz="2400" dirty="0" smtClean="0"/>
          </a:p>
          <a:p>
            <a:pPr marL="342900" indent="-342900">
              <a:buFontTx/>
              <a:buChar char="-"/>
            </a:pPr>
            <a:r>
              <a:rPr lang="en-US" sz="2400" dirty="0" smtClean="0"/>
              <a:t>HR was to present to committee how benefits indexing impact Penn State in October.</a:t>
            </a:r>
            <a:endParaRPr lang="en-US" sz="2400" dirty="0"/>
          </a:p>
          <a:p>
            <a:endParaRPr lang="en-US" dirty="0"/>
          </a:p>
          <a:p>
            <a:endParaRPr lang="en-US" dirty="0" smtClean="0"/>
          </a:p>
          <a:p>
            <a:endParaRPr lang="en-US" dirty="0"/>
          </a:p>
        </p:txBody>
      </p:sp>
    </p:spTree>
    <p:extLst>
      <p:ext uri="{BB962C8B-B14F-4D97-AF65-F5344CB8AC3E}">
        <p14:creationId xmlns:p14="http://schemas.microsoft.com/office/powerpoint/2010/main" val="2189010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23636"/>
            <a:ext cx="8382000" cy="4154984"/>
          </a:xfrm>
          <a:prstGeom prst="rect">
            <a:avLst/>
          </a:prstGeom>
          <a:noFill/>
        </p:spPr>
        <p:txBody>
          <a:bodyPr wrap="square" rtlCol="0">
            <a:spAutoFit/>
          </a:bodyPr>
          <a:lstStyle/>
          <a:p>
            <a:r>
              <a:rPr lang="en-US" sz="2400" dirty="0" smtClean="0"/>
              <a:t>WHAT HAPPENED TO EXCESS FUNDS?</a:t>
            </a:r>
          </a:p>
          <a:p>
            <a:endParaRPr lang="en-US" sz="2400" dirty="0"/>
          </a:p>
          <a:p>
            <a:r>
              <a:rPr lang="en-US" sz="2400" dirty="0" smtClean="0"/>
              <a:t>OCTOBER 21</a:t>
            </a:r>
            <a:r>
              <a:rPr lang="en-US" sz="2400" baseline="30000" dirty="0" smtClean="0"/>
              <a:t>ST</a:t>
            </a:r>
            <a:r>
              <a:rPr lang="en-US" sz="2400" dirty="0" smtClean="0"/>
              <a:t> MEETING FOR FACULTY BENEFITS COMMITTEE</a:t>
            </a:r>
          </a:p>
          <a:p>
            <a:r>
              <a:rPr lang="en-US" sz="2400" dirty="0" smtClean="0"/>
              <a:t>(minutes still not available on faculty senate website)</a:t>
            </a:r>
          </a:p>
          <a:p>
            <a:endParaRPr lang="en-US" sz="2400" dirty="0"/>
          </a:p>
          <a:p>
            <a:r>
              <a:rPr lang="en-US" sz="2400" dirty="0" smtClean="0"/>
              <a:t>L. Aronne receives email from colleague who received email from someone attending October 21</a:t>
            </a:r>
            <a:r>
              <a:rPr lang="en-US" sz="2400" baseline="30000" dirty="0" smtClean="0"/>
              <a:t>st</a:t>
            </a:r>
            <a:r>
              <a:rPr lang="en-US" sz="2400" dirty="0" smtClean="0"/>
              <a:t> meeting for faculty benefits committee.  This person not on committee, just someone who attended.</a:t>
            </a:r>
          </a:p>
          <a:p>
            <a:endParaRPr lang="en-US" sz="2400" dirty="0"/>
          </a:p>
          <a:p>
            <a:r>
              <a:rPr lang="en-US" sz="2400" dirty="0" smtClean="0"/>
              <a:t>What follows is information from that email.</a:t>
            </a:r>
          </a:p>
        </p:txBody>
      </p:sp>
    </p:spTree>
    <p:extLst>
      <p:ext uri="{BB962C8B-B14F-4D97-AF65-F5344CB8AC3E}">
        <p14:creationId xmlns:p14="http://schemas.microsoft.com/office/powerpoint/2010/main" val="1457678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23636"/>
            <a:ext cx="8382000" cy="5632311"/>
          </a:xfrm>
          <a:prstGeom prst="rect">
            <a:avLst/>
          </a:prstGeom>
          <a:noFill/>
        </p:spPr>
        <p:txBody>
          <a:bodyPr wrap="square" rtlCol="0">
            <a:spAutoFit/>
          </a:bodyPr>
          <a:lstStyle/>
          <a:p>
            <a:pPr marL="342900" indent="-342900">
              <a:buFontTx/>
              <a:buChar char="-"/>
            </a:pPr>
            <a:r>
              <a:rPr lang="en-US" sz="2400" dirty="0" smtClean="0"/>
              <a:t>HR provided data which showed that half of the revenue from increased contributions was not used to support employees &lt;$50K but to subsidize higher-income employees who decided to opt out of PPO BLUE.</a:t>
            </a:r>
          </a:p>
          <a:p>
            <a:endParaRPr lang="en-US" sz="2400" dirty="0" smtClean="0"/>
          </a:p>
          <a:p>
            <a:pPr marL="342900" indent="-342900">
              <a:buFontTx/>
              <a:buChar char="-"/>
            </a:pPr>
            <a:r>
              <a:rPr lang="en-US" sz="2400" dirty="0" smtClean="0"/>
              <a:t>True cost of PPO BLUE only slightly higher than PPO Saving but   university intentionally charging 300-400% more in employee contributions for PPO Blue to force faculty and staff into signing up for PPO Saving.</a:t>
            </a:r>
          </a:p>
          <a:p>
            <a:endParaRPr lang="en-US" sz="2400" dirty="0"/>
          </a:p>
          <a:p>
            <a:endParaRPr lang="en-US" sz="2400" dirty="0" smtClean="0"/>
          </a:p>
          <a:p>
            <a:endParaRPr lang="en-US" sz="2400" dirty="0" smtClean="0"/>
          </a:p>
          <a:p>
            <a:endParaRPr lang="en-US" sz="2400" dirty="0" smtClean="0"/>
          </a:p>
          <a:p>
            <a:endParaRPr lang="en-US" sz="2400" dirty="0"/>
          </a:p>
          <a:p>
            <a:endParaRPr lang="en-US" sz="2400" dirty="0"/>
          </a:p>
        </p:txBody>
      </p:sp>
    </p:spTree>
    <p:extLst>
      <p:ext uri="{BB962C8B-B14F-4D97-AF65-F5344CB8AC3E}">
        <p14:creationId xmlns:p14="http://schemas.microsoft.com/office/powerpoint/2010/main" val="11896222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23636"/>
            <a:ext cx="8382000" cy="3785652"/>
          </a:xfrm>
          <a:prstGeom prst="rect">
            <a:avLst/>
          </a:prstGeom>
          <a:noFill/>
        </p:spPr>
        <p:txBody>
          <a:bodyPr wrap="square" rtlCol="0">
            <a:spAutoFit/>
          </a:bodyPr>
          <a:lstStyle/>
          <a:p>
            <a:r>
              <a:rPr lang="en-US" sz="2400" dirty="0" smtClean="0"/>
              <a:t>“In </a:t>
            </a:r>
            <a:r>
              <a:rPr lang="en-US" sz="2400" dirty="0"/>
              <a:t>the meeting, HR acknowledged that, in order to promote the PPO Savings plan, they have temporarily underpriced the plan to “wake up” the employees to “the opportunities of the high deductible plan.” Under questioning, the university benefits consultants Towers-Watson acknowledged that the current pricing is not, in the long run, sustainable. Once the university has managed to coax enough employees out of the traditional PPO Blue insurance, the administration will, of necessity institute a substantial increase in employee contributions to sustain the new PPO Savings plan. </a:t>
            </a:r>
            <a:r>
              <a:rPr lang="en-US" sz="2400" dirty="0" smtClean="0"/>
              <a:t>“</a:t>
            </a:r>
          </a:p>
        </p:txBody>
      </p:sp>
    </p:spTree>
    <p:extLst>
      <p:ext uri="{BB962C8B-B14F-4D97-AF65-F5344CB8AC3E}">
        <p14:creationId xmlns:p14="http://schemas.microsoft.com/office/powerpoint/2010/main" val="13678714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57200" y="923636"/>
            <a:ext cx="8382000" cy="4154984"/>
          </a:xfrm>
          <a:prstGeom prst="rect">
            <a:avLst/>
          </a:prstGeom>
          <a:noFill/>
        </p:spPr>
        <p:txBody>
          <a:bodyPr wrap="square" rtlCol="0">
            <a:spAutoFit/>
          </a:bodyPr>
          <a:lstStyle/>
          <a:p>
            <a:pPr marL="342900" indent="-342900">
              <a:buFontTx/>
              <a:buChar char="-"/>
            </a:pPr>
            <a:r>
              <a:rPr lang="en-US" sz="2400" dirty="0" smtClean="0"/>
              <a:t>TW said that promoting high deductible plans with artificially low rates is standard in corporate world.</a:t>
            </a:r>
          </a:p>
          <a:p>
            <a:pPr marL="342900" indent="-342900">
              <a:buFontTx/>
              <a:buChar char="-"/>
            </a:pPr>
            <a:endParaRPr lang="en-US" sz="2400" dirty="0"/>
          </a:p>
          <a:p>
            <a:pPr marL="342900" indent="-342900">
              <a:buFontTx/>
              <a:buChar char="-"/>
            </a:pPr>
            <a:r>
              <a:rPr lang="en-US" sz="2400" dirty="0" smtClean="0"/>
              <a:t>Committee questioned the ethics of what HR was doing.</a:t>
            </a:r>
          </a:p>
          <a:p>
            <a:pPr marL="342900" indent="-342900">
              <a:buFontTx/>
              <a:buChar char="-"/>
            </a:pPr>
            <a:endParaRPr lang="en-US" sz="2400" dirty="0"/>
          </a:p>
          <a:p>
            <a:pPr marL="342900" indent="-342900">
              <a:buFontTx/>
              <a:buChar char="-"/>
            </a:pPr>
            <a:r>
              <a:rPr lang="en-US" sz="2400" dirty="0" smtClean="0"/>
              <a:t>TW admitted that some employees would be financially harmed by PPO Savings plan but that the PPO Savings plan was good for most of the university and moving away from PPO Blue was in the university’s long-term interest.</a:t>
            </a:r>
          </a:p>
          <a:p>
            <a:pPr marL="342900" indent="-342900">
              <a:buFontTx/>
              <a:buChar char="-"/>
            </a:pPr>
            <a:endParaRPr lang="en-US" sz="2400" dirty="0"/>
          </a:p>
          <a:p>
            <a:pPr marL="342900" indent="-342900">
              <a:buFontTx/>
              <a:buChar char="-"/>
            </a:pPr>
            <a:endParaRPr lang="en-US" sz="2400" dirty="0" smtClean="0"/>
          </a:p>
        </p:txBody>
      </p:sp>
    </p:spTree>
    <p:extLst>
      <p:ext uri="{BB962C8B-B14F-4D97-AF65-F5344CB8AC3E}">
        <p14:creationId xmlns:p14="http://schemas.microsoft.com/office/powerpoint/2010/main" val="142414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614</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Faculty Benefits Committee Minutes Sept 9, 2014</vt:lpstr>
      <vt:lpstr>PPO BLUE Plan= traditional plan PPO Saving Plan = high deductible plan.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Penn State Erie - The Behrend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Faculty Benefits Committee Minutes Sept 9, 2014</dc:title>
  <dc:creator>lxa9</dc:creator>
  <cp:lastModifiedBy>lxa9</cp:lastModifiedBy>
  <cp:revision>8</cp:revision>
  <dcterms:created xsi:type="dcterms:W3CDTF">2015-02-10T14:53:04Z</dcterms:created>
  <dcterms:modified xsi:type="dcterms:W3CDTF">2015-02-11T14:26:40Z</dcterms:modified>
</cp:coreProperties>
</file>