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9" r:id="rId7"/>
    <p:sldId id="260" r:id="rId8"/>
    <p:sldId id="261" r:id="rId9"/>
    <p:sldId id="299" r:id="rId10"/>
    <p:sldId id="283" r:id="rId11"/>
    <p:sldId id="293" r:id="rId12"/>
    <p:sldId id="294" r:id="rId13"/>
    <p:sldId id="295" r:id="rId14"/>
    <p:sldId id="296" r:id="rId15"/>
    <p:sldId id="298" r:id="rId16"/>
    <p:sldId id="30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321FC33-71C3-4F34-B951-E9C973CE5951}" v="2" dt="2021-05-14T17:33:24.79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81" autoAdjust="0"/>
    <p:restoredTop sz="95380" autoAdjust="0"/>
  </p:normalViewPr>
  <p:slideViewPr>
    <p:cSldViewPr snapToGrid="0" showGuides="1">
      <p:cViewPr varScale="1">
        <p:scale>
          <a:sx n="82" d="100"/>
          <a:sy n="82" d="100"/>
        </p:scale>
        <p:origin x="276" y="84"/>
      </p:cViewPr>
      <p:guideLst>
        <p:guide orient="horz" pos="2160"/>
        <p:guide pos="3840"/>
      </p:guideLst>
    </p:cSldViewPr>
  </p:slideViewPr>
  <p:outlineViewPr>
    <p:cViewPr>
      <p:scale>
        <a:sx n="33" d="100"/>
        <a:sy n="33" d="100"/>
      </p:scale>
      <p:origin x="0" y="-3318"/>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unasse, Allison Marie" userId="175ab3ff-4915-4861-a016-25ffef58311e" providerId="ADAL" clId="{B321FC33-71C3-4F34-B951-E9C973CE5951}"/>
    <pc:docChg chg="modSld">
      <pc:chgData name="Counasse, Allison Marie" userId="175ab3ff-4915-4861-a016-25ffef58311e" providerId="ADAL" clId="{B321FC33-71C3-4F34-B951-E9C973CE5951}" dt="2021-05-14T17:34:47.424" v="7" actId="20577"/>
      <pc:docMkLst>
        <pc:docMk/>
      </pc:docMkLst>
      <pc:sldChg chg="modSp mod">
        <pc:chgData name="Counasse, Allison Marie" userId="175ab3ff-4915-4861-a016-25ffef58311e" providerId="ADAL" clId="{B321FC33-71C3-4F34-B951-E9C973CE5951}" dt="2021-05-14T17:34:47.424" v="7" actId="20577"/>
        <pc:sldMkLst>
          <pc:docMk/>
          <pc:sldMk cId="2996206664" sldId="260"/>
        </pc:sldMkLst>
        <pc:spChg chg="mod">
          <ac:chgData name="Counasse, Allison Marie" userId="175ab3ff-4915-4861-a016-25ffef58311e" providerId="ADAL" clId="{B321FC33-71C3-4F34-B951-E9C973CE5951}" dt="2021-05-14T17:34:47.424" v="7" actId="20577"/>
          <ac:spMkLst>
            <pc:docMk/>
            <pc:sldMk cId="2996206664" sldId="260"/>
            <ac:spMk id="3" creationId="{61E5AF8D-5248-48CA-A7FC-C9F3085FC840}"/>
          </ac:spMkLst>
        </pc:spChg>
      </pc:sldChg>
      <pc:sldChg chg="modSp mod">
        <pc:chgData name="Counasse, Allison Marie" userId="175ab3ff-4915-4861-a016-25ffef58311e" providerId="ADAL" clId="{B321FC33-71C3-4F34-B951-E9C973CE5951}" dt="2021-05-14T17:33:18.973" v="5" actId="13244"/>
        <pc:sldMkLst>
          <pc:docMk/>
          <pc:sldMk cId="2824036001" sldId="293"/>
        </pc:sldMkLst>
        <pc:spChg chg="mod">
          <ac:chgData name="Counasse, Allison Marie" userId="175ab3ff-4915-4861-a016-25ffef58311e" providerId="ADAL" clId="{B321FC33-71C3-4F34-B951-E9C973CE5951}" dt="2021-05-14T17:33:18.973" v="5" actId="13244"/>
          <ac:spMkLst>
            <pc:docMk/>
            <pc:sldMk cId="2824036001" sldId="293"/>
            <ac:spMk id="3" creationId="{38BD59D4-5D8A-4C20-A808-CD7F1A7FF01B}"/>
          </ac:spMkLst>
        </pc:spChg>
      </pc:sldChg>
      <pc:sldChg chg="modSp mod">
        <pc:chgData name="Counasse, Allison Marie" userId="175ab3ff-4915-4861-a016-25ffef58311e" providerId="ADAL" clId="{B321FC33-71C3-4F34-B951-E9C973CE5951}" dt="2021-05-14T17:33:24.791" v="6" actId="13244"/>
        <pc:sldMkLst>
          <pc:docMk/>
          <pc:sldMk cId="2498822421" sldId="294"/>
        </pc:sldMkLst>
        <pc:spChg chg="mod">
          <ac:chgData name="Counasse, Allison Marie" userId="175ab3ff-4915-4861-a016-25ffef58311e" providerId="ADAL" clId="{B321FC33-71C3-4F34-B951-E9C973CE5951}" dt="2021-05-14T17:33:24.791" v="6" actId="13244"/>
          <ac:spMkLst>
            <pc:docMk/>
            <pc:sldMk cId="2498822421" sldId="294"/>
            <ac:spMk id="3" creationId="{91662524-0B16-422B-8336-52B8E1944EFB}"/>
          </ac:spMkLst>
        </pc:spChg>
      </pc:sldChg>
      <pc:sldChg chg="modSp mod">
        <pc:chgData name="Counasse, Allison Marie" userId="175ab3ff-4915-4861-a016-25ffef58311e" providerId="ADAL" clId="{B321FC33-71C3-4F34-B951-E9C973CE5951}" dt="2021-05-14T17:32:13.973" v="2" actId="33553"/>
        <pc:sldMkLst>
          <pc:docMk/>
          <pc:sldMk cId="1870868004" sldId="295"/>
        </pc:sldMkLst>
        <pc:spChg chg="mod">
          <ac:chgData name="Counasse, Allison Marie" userId="175ab3ff-4915-4861-a016-25ffef58311e" providerId="ADAL" clId="{B321FC33-71C3-4F34-B951-E9C973CE5951}" dt="2021-05-14T17:32:13.973" v="2" actId="33553"/>
          <ac:spMkLst>
            <pc:docMk/>
            <pc:sldMk cId="1870868004" sldId="295"/>
            <ac:spMk id="2" creationId="{AC25C938-B476-438A-8C54-B6485756B384}"/>
          </ac:spMkLst>
        </pc:spChg>
      </pc:sldChg>
      <pc:sldChg chg="modSp mod">
        <pc:chgData name="Counasse, Allison Marie" userId="175ab3ff-4915-4861-a016-25ffef58311e" providerId="ADAL" clId="{B321FC33-71C3-4F34-B951-E9C973CE5951}" dt="2021-05-14T17:32:22.769" v="3" actId="33553"/>
        <pc:sldMkLst>
          <pc:docMk/>
          <pc:sldMk cId="2301437744" sldId="296"/>
        </pc:sldMkLst>
        <pc:spChg chg="mod">
          <ac:chgData name="Counasse, Allison Marie" userId="175ab3ff-4915-4861-a016-25ffef58311e" providerId="ADAL" clId="{B321FC33-71C3-4F34-B951-E9C973CE5951}" dt="2021-05-14T17:32:22.769" v="3" actId="33553"/>
          <ac:spMkLst>
            <pc:docMk/>
            <pc:sldMk cId="2301437744" sldId="296"/>
            <ac:spMk id="2" creationId="{66CB3797-7E12-49C7-B95B-FEB10F25E24C}"/>
          </ac:spMkLst>
        </pc:spChg>
      </pc:sldChg>
      <pc:sldChg chg="modSp mod">
        <pc:chgData name="Counasse, Allison Marie" userId="175ab3ff-4915-4861-a016-25ffef58311e" providerId="ADAL" clId="{B321FC33-71C3-4F34-B951-E9C973CE5951}" dt="2021-05-14T17:32:29.297" v="4" actId="33553"/>
        <pc:sldMkLst>
          <pc:docMk/>
          <pc:sldMk cId="2492259211" sldId="298"/>
        </pc:sldMkLst>
        <pc:spChg chg="mod">
          <ac:chgData name="Counasse, Allison Marie" userId="175ab3ff-4915-4861-a016-25ffef58311e" providerId="ADAL" clId="{B321FC33-71C3-4F34-B951-E9C973CE5951}" dt="2021-05-14T17:32:29.297" v="4" actId="33553"/>
          <ac:spMkLst>
            <pc:docMk/>
            <pc:sldMk cId="2492259211" sldId="298"/>
            <ac:spMk id="2" creationId="{73DFA016-2B45-4780-AE89-EDA8DD32B20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6F1A88-2C93-470D-BAEF-66547DA7F21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16E68C-BB80-49A9-B317-F42B2C2D31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30DDC06-2786-4D7A-A8AF-50F23E3A0293}"/>
              </a:ext>
            </a:extLst>
          </p:cNvPr>
          <p:cNvSpPr>
            <a:spLocks noGrp="1"/>
          </p:cNvSpPr>
          <p:nvPr>
            <p:ph type="dt" sz="half" idx="10"/>
          </p:nvPr>
        </p:nvSpPr>
        <p:spPr/>
        <p:txBody>
          <a:bodyPr/>
          <a:lstStyle/>
          <a:p>
            <a:fld id="{401AC15D-9D01-4C32-BB8C-7130182CDEC2}" type="datetimeFigureOut">
              <a:rPr lang="en-US" smtClean="0"/>
              <a:t>5/14/2021</a:t>
            </a:fld>
            <a:endParaRPr lang="en-US"/>
          </a:p>
        </p:txBody>
      </p:sp>
      <p:sp>
        <p:nvSpPr>
          <p:cNvPr id="5" name="Footer Placeholder 4">
            <a:extLst>
              <a:ext uri="{FF2B5EF4-FFF2-40B4-BE49-F238E27FC236}">
                <a16:creationId xmlns:a16="http://schemas.microsoft.com/office/drawing/2014/main" id="{5EB8422A-3679-42AE-8A40-8F3CA77F48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930F0C-34F6-482D-9AFA-C6910CC81A56}"/>
              </a:ext>
            </a:extLst>
          </p:cNvPr>
          <p:cNvSpPr>
            <a:spLocks noGrp="1"/>
          </p:cNvSpPr>
          <p:nvPr>
            <p:ph type="sldNum" sz="quarter" idx="12"/>
          </p:nvPr>
        </p:nvSpPr>
        <p:spPr/>
        <p:txBody>
          <a:bodyPr/>
          <a:lstStyle/>
          <a:p>
            <a:fld id="{7D840501-FDCF-4A3A-9F88-A6CD23ACEBEB}" type="slidenum">
              <a:rPr lang="en-US" smtClean="0"/>
              <a:t>‹#›</a:t>
            </a:fld>
            <a:endParaRPr lang="en-US"/>
          </a:p>
        </p:txBody>
      </p:sp>
    </p:spTree>
    <p:extLst>
      <p:ext uri="{BB962C8B-B14F-4D97-AF65-F5344CB8AC3E}">
        <p14:creationId xmlns:p14="http://schemas.microsoft.com/office/powerpoint/2010/main" val="31303073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0CB6FD-61C5-4E32-821F-1369B0BB3F7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5416A51-965C-4B15-ACC7-ED83FD3C659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278920-D33E-4921-96ED-BB9C5A7A645B}"/>
              </a:ext>
            </a:extLst>
          </p:cNvPr>
          <p:cNvSpPr>
            <a:spLocks noGrp="1"/>
          </p:cNvSpPr>
          <p:nvPr>
            <p:ph type="dt" sz="half" idx="10"/>
          </p:nvPr>
        </p:nvSpPr>
        <p:spPr/>
        <p:txBody>
          <a:bodyPr/>
          <a:lstStyle/>
          <a:p>
            <a:fld id="{401AC15D-9D01-4C32-BB8C-7130182CDEC2}" type="datetimeFigureOut">
              <a:rPr lang="en-US" smtClean="0"/>
              <a:t>5/14/2021</a:t>
            </a:fld>
            <a:endParaRPr lang="en-US"/>
          </a:p>
        </p:txBody>
      </p:sp>
      <p:sp>
        <p:nvSpPr>
          <p:cNvPr id="5" name="Footer Placeholder 4">
            <a:extLst>
              <a:ext uri="{FF2B5EF4-FFF2-40B4-BE49-F238E27FC236}">
                <a16:creationId xmlns:a16="http://schemas.microsoft.com/office/drawing/2014/main" id="{E1DA4AA0-1DD2-48FB-8AB7-DAD600CD8A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EDC30E-E992-420F-957A-63940C0709E4}"/>
              </a:ext>
            </a:extLst>
          </p:cNvPr>
          <p:cNvSpPr>
            <a:spLocks noGrp="1"/>
          </p:cNvSpPr>
          <p:nvPr>
            <p:ph type="sldNum" sz="quarter" idx="12"/>
          </p:nvPr>
        </p:nvSpPr>
        <p:spPr/>
        <p:txBody>
          <a:bodyPr/>
          <a:lstStyle/>
          <a:p>
            <a:fld id="{7D840501-FDCF-4A3A-9F88-A6CD23ACEBEB}" type="slidenum">
              <a:rPr lang="en-US" smtClean="0"/>
              <a:t>‹#›</a:t>
            </a:fld>
            <a:endParaRPr lang="en-US"/>
          </a:p>
        </p:txBody>
      </p:sp>
    </p:spTree>
    <p:extLst>
      <p:ext uri="{BB962C8B-B14F-4D97-AF65-F5344CB8AC3E}">
        <p14:creationId xmlns:p14="http://schemas.microsoft.com/office/powerpoint/2010/main" val="745160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0FBC4CF-C99C-4782-B02D-201E37786EE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8B79465-1E82-4FC4-A219-C942DE8B76B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8D4163-61BE-4601-9174-3F3BD31CCED7}"/>
              </a:ext>
            </a:extLst>
          </p:cNvPr>
          <p:cNvSpPr>
            <a:spLocks noGrp="1"/>
          </p:cNvSpPr>
          <p:nvPr>
            <p:ph type="dt" sz="half" idx="10"/>
          </p:nvPr>
        </p:nvSpPr>
        <p:spPr/>
        <p:txBody>
          <a:bodyPr/>
          <a:lstStyle/>
          <a:p>
            <a:fld id="{401AC15D-9D01-4C32-BB8C-7130182CDEC2}" type="datetimeFigureOut">
              <a:rPr lang="en-US" smtClean="0"/>
              <a:t>5/14/2021</a:t>
            </a:fld>
            <a:endParaRPr lang="en-US"/>
          </a:p>
        </p:txBody>
      </p:sp>
      <p:sp>
        <p:nvSpPr>
          <p:cNvPr id="5" name="Footer Placeholder 4">
            <a:extLst>
              <a:ext uri="{FF2B5EF4-FFF2-40B4-BE49-F238E27FC236}">
                <a16:creationId xmlns:a16="http://schemas.microsoft.com/office/drawing/2014/main" id="{68B270C7-AB4C-4579-AF05-F45D517B59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074E68-4296-4101-9A47-4621B9B2A706}"/>
              </a:ext>
            </a:extLst>
          </p:cNvPr>
          <p:cNvSpPr>
            <a:spLocks noGrp="1"/>
          </p:cNvSpPr>
          <p:nvPr>
            <p:ph type="sldNum" sz="quarter" idx="12"/>
          </p:nvPr>
        </p:nvSpPr>
        <p:spPr/>
        <p:txBody>
          <a:bodyPr/>
          <a:lstStyle/>
          <a:p>
            <a:fld id="{7D840501-FDCF-4A3A-9F88-A6CD23ACEBEB}" type="slidenum">
              <a:rPr lang="en-US" smtClean="0"/>
              <a:t>‹#›</a:t>
            </a:fld>
            <a:endParaRPr lang="en-US"/>
          </a:p>
        </p:txBody>
      </p:sp>
    </p:spTree>
    <p:extLst>
      <p:ext uri="{BB962C8B-B14F-4D97-AF65-F5344CB8AC3E}">
        <p14:creationId xmlns:p14="http://schemas.microsoft.com/office/powerpoint/2010/main" val="29174066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ABBBD-4FF1-4E5C-A9CD-598C236203E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DE05B4D-F663-4906-A109-DF807D1D357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B52AA0-88E6-4F2D-81EE-F8355FAC58C6}"/>
              </a:ext>
            </a:extLst>
          </p:cNvPr>
          <p:cNvSpPr>
            <a:spLocks noGrp="1"/>
          </p:cNvSpPr>
          <p:nvPr>
            <p:ph type="dt" sz="half" idx="10"/>
          </p:nvPr>
        </p:nvSpPr>
        <p:spPr/>
        <p:txBody>
          <a:bodyPr/>
          <a:lstStyle/>
          <a:p>
            <a:fld id="{401AC15D-9D01-4C32-BB8C-7130182CDEC2}" type="datetimeFigureOut">
              <a:rPr lang="en-US" smtClean="0"/>
              <a:t>5/14/2021</a:t>
            </a:fld>
            <a:endParaRPr lang="en-US"/>
          </a:p>
        </p:txBody>
      </p:sp>
      <p:sp>
        <p:nvSpPr>
          <p:cNvPr id="5" name="Footer Placeholder 4">
            <a:extLst>
              <a:ext uri="{FF2B5EF4-FFF2-40B4-BE49-F238E27FC236}">
                <a16:creationId xmlns:a16="http://schemas.microsoft.com/office/drawing/2014/main" id="{3025CC75-2A95-4829-867C-D24F7AECBC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48279D-157B-4B58-B912-4D4A09380B3B}"/>
              </a:ext>
            </a:extLst>
          </p:cNvPr>
          <p:cNvSpPr>
            <a:spLocks noGrp="1"/>
          </p:cNvSpPr>
          <p:nvPr>
            <p:ph type="sldNum" sz="quarter" idx="12"/>
          </p:nvPr>
        </p:nvSpPr>
        <p:spPr/>
        <p:txBody>
          <a:bodyPr/>
          <a:lstStyle/>
          <a:p>
            <a:fld id="{7D840501-FDCF-4A3A-9F88-A6CD23ACEBEB}" type="slidenum">
              <a:rPr lang="en-US" smtClean="0"/>
              <a:t>‹#›</a:t>
            </a:fld>
            <a:endParaRPr lang="en-US"/>
          </a:p>
        </p:txBody>
      </p:sp>
    </p:spTree>
    <p:extLst>
      <p:ext uri="{BB962C8B-B14F-4D97-AF65-F5344CB8AC3E}">
        <p14:creationId xmlns:p14="http://schemas.microsoft.com/office/powerpoint/2010/main" val="8243935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108F29-E783-4827-9300-A1192174CBF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043C03-0B5C-4A13-ADEF-A152E62152E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CE332B3-76E5-4355-AF5A-956E90349642}"/>
              </a:ext>
            </a:extLst>
          </p:cNvPr>
          <p:cNvSpPr>
            <a:spLocks noGrp="1"/>
          </p:cNvSpPr>
          <p:nvPr>
            <p:ph type="dt" sz="half" idx="10"/>
          </p:nvPr>
        </p:nvSpPr>
        <p:spPr/>
        <p:txBody>
          <a:bodyPr/>
          <a:lstStyle/>
          <a:p>
            <a:fld id="{401AC15D-9D01-4C32-BB8C-7130182CDEC2}" type="datetimeFigureOut">
              <a:rPr lang="en-US" smtClean="0"/>
              <a:t>5/14/2021</a:t>
            </a:fld>
            <a:endParaRPr lang="en-US"/>
          </a:p>
        </p:txBody>
      </p:sp>
      <p:sp>
        <p:nvSpPr>
          <p:cNvPr id="5" name="Footer Placeholder 4">
            <a:extLst>
              <a:ext uri="{FF2B5EF4-FFF2-40B4-BE49-F238E27FC236}">
                <a16:creationId xmlns:a16="http://schemas.microsoft.com/office/drawing/2014/main" id="{21C813AB-2752-4D62-9D31-8325DFBD0F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747EA0-3EE5-4F0E-B138-47A8C841B8CE}"/>
              </a:ext>
            </a:extLst>
          </p:cNvPr>
          <p:cNvSpPr>
            <a:spLocks noGrp="1"/>
          </p:cNvSpPr>
          <p:nvPr>
            <p:ph type="sldNum" sz="quarter" idx="12"/>
          </p:nvPr>
        </p:nvSpPr>
        <p:spPr/>
        <p:txBody>
          <a:bodyPr/>
          <a:lstStyle/>
          <a:p>
            <a:fld id="{7D840501-FDCF-4A3A-9F88-A6CD23ACEBEB}" type="slidenum">
              <a:rPr lang="en-US" smtClean="0"/>
              <a:t>‹#›</a:t>
            </a:fld>
            <a:endParaRPr lang="en-US"/>
          </a:p>
        </p:txBody>
      </p:sp>
    </p:spTree>
    <p:extLst>
      <p:ext uri="{BB962C8B-B14F-4D97-AF65-F5344CB8AC3E}">
        <p14:creationId xmlns:p14="http://schemas.microsoft.com/office/powerpoint/2010/main" val="977530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8FD645-9375-47F7-8020-72918B434F3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8AE1762-F17B-4C2E-9083-46EE91460A5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EEE35FD-0E7A-430B-8B94-7F490FA00A6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B42297D-9CEB-45FA-A991-4A0AAB65E2AE}"/>
              </a:ext>
            </a:extLst>
          </p:cNvPr>
          <p:cNvSpPr>
            <a:spLocks noGrp="1"/>
          </p:cNvSpPr>
          <p:nvPr>
            <p:ph type="dt" sz="half" idx="10"/>
          </p:nvPr>
        </p:nvSpPr>
        <p:spPr/>
        <p:txBody>
          <a:bodyPr/>
          <a:lstStyle/>
          <a:p>
            <a:fld id="{401AC15D-9D01-4C32-BB8C-7130182CDEC2}" type="datetimeFigureOut">
              <a:rPr lang="en-US" smtClean="0"/>
              <a:t>5/14/2021</a:t>
            </a:fld>
            <a:endParaRPr lang="en-US"/>
          </a:p>
        </p:txBody>
      </p:sp>
      <p:sp>
        <p:nvSpPr>
          <p:cNvPr id="6" name="Footer Placeholder 5">
            <a:extLst>
              <a:ext uri="{FF2B5EF4-FFF2-40B4-BE49-F238E27FC236}">
                <a16:creationId xmlns:a16="http://schemas.microsoft.com/office/drawing/2014/main" id="{D1EBD99F-6A27-411A-B0EA-2D59CB557D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D489B23-C0E9-4630-993D-E5F9CA99629E}"/>
              </a:ext>
            </a:extLst>
          </p:cNvPr>
          <p:cNvSpPr>
            <a:spLocks noGrp="1"/>
          </p:cNvSpPr>
          <p:nvPr>
            <p:ph type="sldNum" sz="quarter" idx="12"/>
          </p:nvPr>
        </p:nvSpPr>
        <p:spPr/>
        <p:txBody>
          <a:bodyPr/>
          <a:lstStyle/>
          <a:p>
            <a:fld id="{7D840501-FDCF-4A3A-9F88-A6CD23ACEBEB}" type="slidenum">
              <a:rPr lang="en-US" smtClean="0"/>
              <a:t>‹#›</a:t>
            </a:fld>
            <a:endParaRPr lang="en-US"/>
          </a:p>
        </p:txBody>
      </p:sp>
    </p:spTree>
    <p:extLst>
      <p:ext uri="{BB962C8B-B14F-4D97-AF65-F5344CB8AC3E}">
        <p14:creationId xmlns:p14="http://schemas.microsoft.com/office/powerpoint/2010/main" val="1612146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28733-0E44-480E-83A2-6681B0E4C90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DF7C30F-9A46-400C-812D-793AD7A08F6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863D629-0C89-4DB2-87A0-1BA1D739561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60EFD0A-392D-47C6-829B-D5894048FF5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FF8F010-EB72-4BF6-9470-692ADC3E4B4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EFB345F-C534-4E32-80F9-D5DEBA577D76}"/>
              </a:ext>
            </a:extLst>
          </p:cNvPr>
          <p:cNvSpPr>
            <a:spLocks noGrp="1"/>
          </p:cNvSpPr>
          <p:nvPr>
            <p:ph type="dt" sz="half" idx="10"/>
          </p:nvPr>
        </p:nvSpPr>
        <p:spPr/>
        <p:txBody>
          <a:bodyPr/>
          <a:lstStyle/>
          <a:p>
            <a:fld id="{401AC15D-9D01-4C32-BB8C-7130182CDEC2}" type="datetimeFigureOut">
              <a:rPr lang="en-US" smtClean="0"/>
              <a:t>5/14/2021</a:t>
            </a:fld>
            <a:endParaRPr lang="en-US"/>
          </a:p>
        </p:txBody>
      </p:sp>
      <p:sp>
        <p:nvSpPr>
          <p:cNvPr id="8" name="Footer Placeholder 7">
            <a:extLst>
              <a:ext uri="{FF2B5EF4-FFF2-40B4-BE49-F238E27FC236}">
                <a16:creationId xmlns:a16="http://schemas.microsoft.com/office/drawing/2014/main" id="{6BF4FB52-A917-430C-B15D-F2149D521F1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D6B4A85-B59D-4525-9697-D6DD551F33EF}"/>
              </a:ext>
            </a:extLst>
          </p:cNvPr>
          <p:cNvSpPr>
            <a:spLocks noGrp="1"/>
          </p:cNvSpPr>
          <p:nvPr>
            <p:ph type="sldNum" sz="quarter" idx="12"/>
          </p:nvPr>
        </p:nvSpPr>
        <p:spPr/>
        <p:txBody>
          <a:bodyPr/>
          <a:lstStyle/>
          <a:p>
            <a:fld id="{7D840501-FDCF-4A3A-9F88-A6CD23ACEBEB}" type="slidenum">
              <a:rPr lang="en-US" smtClean="0"/>
              <a:t>‹#›</a:t>
            </a:fld>
            <a:endParaRPr lang="en-US"/>
          </a:p>
        </p:txBody>
      </p:sp>
    </p:spTree>
    <p:extLst>
      <p:ext uri="{BB962C8B-B14F-4D97-AF65-F5344CB8AC3E}">
        <p14:creationId xmlns:p14="http://schemas.microsoft.com/office/powerpoint/2010/main" val="6794172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27E12-9CED-4D15-A4B0-A3D3C57C620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9D559CA-C312-4834-93BB-C467A53F4CA0}"/>
              </a:ext>
            </a:extLst>
          </p:cNvPr>
          <p:cNvSpPr>
            <a:spLocks noGrp="1"/>
          </p:cNvSpPr>
          <p:nvPr>
            <p:ph type="dt" sz="half" idx="10"/>
          </p:nvPr>
        </p:nvSpPr>
        <p:spPr/>
        <p:txBody>
          <a:bodyPr/>
          <a:lstStyle/>
          <a:p>
            <a:fld id="{401AC15D-9D01-4C32-BB8C-7130182CDEC2}" type="datetimeFigureOut">
              <a:rPr lang="en-US" smtClean="0"/>
              <a:t>5/14/2021</a:t>
            </a:fld>
            <a:endParaRPr lang="en-US"/>
          </a:p>
        </p:txBody>
      </p:sp>
      <p:sp>
        <p:nvSpPr>
          <p:cNvPr id="4" name="Footer Placeholder 3">
            <a:extLst>
              <a:ext uri="{FF2B5EF4-FFF2-40B4-BE49-F238E27FC236}">
                <a16:creationId xmlns:a16="http://schemas.microsoft.com/office/drawing/2014/main" id="{CBC505ED-944C-474E-B314-F61CF862739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E27DE9D-6745-41A7-BAEB-B724F53C1757}"/>
              </a:ext>
            </a:extLst>
          </p:cNvPr>
          <p:cNvSpPr>
            <a:spLocks noGrp="1"/>
          </p:cNvSpPr>
          <p:nvPr>
            <p:ph type="sldNum" sz="quarter" idx="12"/>
          </p:nvPr>
        </p:nvSpPr>
        <p:spPr/>
        <p:txBody>
          <a:bodyPr/>
          <a:lstStyle/>
          <a:p>
            <a:fld id="{7D840501-FDCF-4A3A-9F88-A6CD23ACEBEB}" type="slidenum">
              <a:rPr lang="en-US" smtClean="0"/>
              <a:t>‹#›</a:t>
            </a:fld>
            <a:endParaRPr lang="en-US"/>
          </a:p>
        </p:txBody>
      </p:sp>
    </p:spTree>
    <p:extLst>
      <p:ext uri="{BB962C8B-B14F-4D97-AF65-F5344CB8AC3E}">
        <p14:creationId xmlns:p14="http://schemas.microsoft.com/office/powerpoint/2010/main" val="3382450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F997654-65FB-4A28-99AE-C2D299B232CD}"/>
              </a:ext>
            </a:extLst>
          </p:cNvPr>
          <p:cNvSpPr>
            <a:spLocks noGrp="1"/>
          </p:cNvSpPr>
          <p:nvPr>
            <p:ph type="dt" sz="half" idx="10"/>
          </p:nvPr>
        </p:nvSpPr>
        <p:spPr/>
        <p:txBody>
          <a:bodyPr/>
          <a:lstStyle/>
          <a:p>
            <a:fld id="{401AC15D-9D01-4C32-BB8C-7130182CDEC2}" type="datetimeFigureOut">
              <a:rPr lang="en-US" smtClean="0"/>
              <a:t>5/14/2021</a:t>
            </a:fld>
            <a:endParaRPr lang="en-US"/>
          </a:p>
        </p:txBody>
      </p:sp>
      <p:sp>
        <p:nvSpPr>
          <p:cNvPr id="3" name="Footer Placeholder 2">
            <a:extLst>
              <a:ext uri="{FF2B5EF4-FFF2-40B4-BE49-F238E27FC236}">
                <a16:creationId xmlns:a16="http://schemas.microsoft.com/office/drawing/2014/main" id="{8924A298-972D-411A-B878-B7EAD64F2FF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74C461-4900-4EA2-9B89-00218F7A5EF6}"/>
              </a:ext>
            </a:extLst>
          </p:cNvPr>
          <p:cNvSpPr>
            <a:spLocks noGrp="1"/>
          </p:cNvSpPr>
          <p:nvPr>
            <p:ph type="sldNum" sz="quarter" idx="12"/>
          </p:nvPr>
        </p:nvSpPr>
        <p:spPr/>
        <p:txBody>
          <a:bodyPr/>
          <a:lstStyle/>
          <a:p>
            <a:fld id="{7D840501-FDCF-4A3A-9F88-A6CD23ACEBEB}" type="slidenum">
              <a:rPr lang="en-US" smtClean="0"/>
              <a:t>‹#›</a:t>
            </a:fld>
            <a:endParaRPr lang="en-US"/>
          </a:p>
        </p:txBody>
      </p:sp>
    </p:spTree>
    <p:extLst>
      <p:ext uri="{BB962C8B-B14F-4D97-AF65-F5344CB8AC3E}">
        <p14:creationId xmlns:p14="http://schemas.microsoft.com/office/powerpoint/2010/main" val="13166649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A8E555-4607-458D-8C57-54990E6E1D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AEAB813-9979-4D6A-8B69-EBCDFE04619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758AEC5-BB3F-4EB2-9D1E-807A38A29F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D6C8636-D69B-4702-A165-27FC1689F1B1}"/>
              </a:ext>
            </a:extLst>
          </p:cNvPr>
          <p:cNvSpPr>
            <a:spLocks noGrp="1"/>
          </p:cNvSpPr>
          <p:nvPr>
            <p:ph type="dt" sz="half" idx="10"/>
          </p:nvPr>
        </p:nvSpPr>
        <p:spPr/>
        <p:txBody>
          <a:bodyPr/>
          <a:lstStyle/>
          <a:p>
            <a:fld id="{401AC15D-9D01-4C32-BB8C-7130182CDEC2}" type="datetimeFigureOut">
              <a:rPr lang="en-US" smtClean="0"/>
              <a:t>5/14/2021</a:t>
            </a:fld>
            <a:endParaRPr lang="en-US"/>
          </a:p>
        </p:txBody>
      </p:sp>
      <p:sp>
        <p:nvSpPr>
          <p:cNvPr id="6" name="Footer Placeholder 5">
            <a:extLst>
              <a:ext uri="{FF2B5EF4-FFF2-40B4-BE49-F238E27FC236}">
                <a16:creationId xmlns:a16="http://schemas.microsoft.com/office/drawing/2014/main" id="{B7052548-22E7-4391-8EF6-7572C914C90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7BCB23B-C5DB-4976-AFD3-FF4590548B8D}"/>
              </a:ext>
            </a:extLst>
          </p:cNvPr>
          <p:cNvSpPr>
            <a:spLocks noGrp="1"/>
          </p:cNvSpPr>
          <p:nvPr>
            <p:ph type="sldNum" sz="quarter" idx="12"/>
          </p:nvPr>
        </p:nvSpPr>
        <p:spPr/>
        <p:txBody>
          <a:bodyPr/>
          <a:lstStyle/>
          <a:p>
            <a:fld id="{7D840501-FDCF-4A3A-9F88-A6CD23ACEBEB}" type="slidenum">
              <a:rPr lang="en-US" smtClean="0"/>
              <a:t>‹#›</a:t>
            </a:fld>
            <a:endParaRPr lang="en-US"/>
          </a:p>
        </p:txBody>
      </p:sp>
    </p:spTree>
    <p:extLst>
      <p:ext uri="{BB962C8B-B14F-4D97-AF65-F5344CB8AC3E}">
        <p14:creationId xmlns:p14="http://schemas.microsoft.com/office/powerpoint/2010/main" val="3245714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3E5956-FF7B-4874-86D4-0257968E208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9C9946-ABF0-49B0-96D5-5817EF5206F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CA112CE-CBD5-43FE-83B2-BD88BDE4F1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F19E23D-59A1-422A-BCF6-2504BF1AC985}"/>
              </a:ext>
            </a:extLst>
          </p:cNvPr>
          <p:cNvSpPr>
            <a:spLocks noGrp="1"/>
          </p:cNvSpPr>
          <p:nvPr>
            <p:ph type="dt" sz="half" idx="10"/>
          </p:nvPr>
        </p:nvSpPr>
        <p:spPr/>
        <p:txBody>
          <a:bodyPr/>
          <a:lstStyle/>
          <a:p>
            <a:fld id="{401AC15D-9D01-4C32-BB8C-7130182CDEC2}" type="datetimeFigureOut">
              <a:rPr lang="en-US" smtClean="0"/>
              <a:t>5/14/2021</a:t>
            </a:fld>
            <a:endParaRPr lang="en-US"/>
          </a:p>
        </p:txBody>
      </p:sp>
      <p:sp>
        <p:nvSpPr>
          <p:cNvPr id="6" name="Footer Placeholder 5">
            <a:extLst>
              <a:ext uri="{FF2B5EF4-FFF2-40B4-BE49-F238E27FC236}">
                <a16:creationId xmlns:a16="http://schemas.microsoft.com/office/drawing/2014/main" id="{BDBE78EB-4A86-4EDC-8E99-94BFE473B34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BC9449D-0647-4EFA-9317-73D0369225CE}"/>
              </a:ext>
            </a:extLst>
          </p:cNvPr>
          <p:cNvSpPr>
            <a:spLocks noGrp="1"/>
          </p:cNvSpPr>
          <p:nvPr>
            <p:ph type="sldNum" sz="quarter" idx="12"/>
          </p:nvPr>
        </p:nvSpPr>
        <p:spPr/>
        <p:txBody>
          <a:bodyPr/>
          <a:lstStyle/>
          <a:p>
            <a:fld id="{7D840501-FDCF-4A3A-9F88-A6CD23ACEBEB}" type="slidenum">
              <a:rPr lang="en-US" smtClean="0"/>
              <a:t>‹#›</a:t>
            </a:fld>
            <a:endParaRPr lang="en-US"/>
          </a:p>
        </p:txBody>
      </p:sp>
    </p:spTree>
    <p:extLst>
      <p:ext uri="{BB962C8B-B14F-4D97-AF65-F5344CB8AC3E}">
        <p14:creationId xmlns:p14="http://schemas.microsoft.com/office/powerpoint/2010/main" val="1361360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8D603DA-D1E0-458C-B393-AA0D6EDB626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3D240AB-963E-4EB4-BC40-6F7356D37BB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5889E9-13FC-4ED1-88FC-B318AD41245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1AC15D-9D01-4C32-BB8C-7130182CDEC2}" type="datetimeFigureOut">
              <a:rPr lang="en-US" smtClean="0"/>
              <a:t>5/14/2021</a:t>
            </a:fld>
            <a:endParaRPr lang="en-US"/>
          </a:p>
        </p:txBody>
      </p:sp>
      <p:sp>
        <p:nvSpPr>
          <p:cNvPr id="5" name="Footer Placeholder 4">
            <a:extLst>
              <a:ext uri="{FF2B5EF4-FFF2-40B4-BE49-F238E27FC236}">
                <a16:creationId xmlns:a16="http://schemas.microsoft.com/office/drawing/2014/main" id="{11DD801B-1704-44B9-AA75-0A6EDB645CA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0C90EB5-EE78-40C6-B75C-D1C29015D7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840501-FDCF-4A3A-9F88-A6CD23ACEBEB}" type="slidenum">
              <a:rPr lang="en-US" smtClean="0"/>
              <a:t>‹#›</a:t>
            </a:fld>
            <a:endParaRPr lang="en-US"/>
          </a:p>
        </p:txBody>
      </p:sp>
    </p:spTree>
    <p:extLst>
      <p:ext uri="{BB962C8B-B14F-4D97-AF65-F5344CB8AC3E}">
        <p14:creationId xmlns:p14="http://schemas.microsoft.com/office/powerpoint/2010/main" val="3079174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vpfa.psu.edu/academic-leadership-forum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policy.psu.edu/policies/ac64"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49C5E3-1ABC-4D92-837E-8132038D6556}"/>
              </a:ext>
            </a:extLst>
          </p:cNvPr>
          <p:cNvSpPr>
            <a:spLocks noGrp="1"/>
          </p:cNvSpPr>
          <p:nvPr>
            <p:ph type="ctrTitle"/>
          </p:nvPr>
        </p:nvSpPr>
        <p:spPr/>
        <p:txBody>
          <a:bodyPr/>
          <a:lstStyle/>
          <a:p>
            <a:r>
              <a:rPr lang="en-US" dirty="0"/>
              <a:t>ADAA updates to Faculty Senate</a:t>
            </a:r>
          </a:p>
        </p:txBody>
      </p:sp>
      <p:sp>
        <p:nvSpPr>
          <p:cNvPr id="3" name="Subtitle 2">
            <a:extLst>
              <a:ext uri="{FF2B5EF4-FFF2-40B4-BE49-F238E27FC236}">
                <a16:creationId xmlns:a16="http://schemas.microsoft.com/office/drawing/2014/main" id="{D7C416C8-19C9-466C-B10D-5BFCB05594AB}"/>
              </a:ext>
            </a:extLst>
          </p:cNvPr>
          <p:cNvSpPr>
            <a:spLocks noGrp="1"/>
          </p:cNvSpPr>
          <p:nvPr>
            <p:ph type="subTitle" idx="1"/>
          </p:nvPr>
        </p:nvSpPr>
        <p:spPr/>
        <p:txBody>
          <a:bodyPr/>
          <a:lstStyle/>
          <a:p>
            <a:r>
              <a:rPr lang="en-US" dirty="0"/>
              <a:t>2/24/2021</a:t>
            </a:r>
          </a:p>
        </p:txBody>
      </p:sp>
    </p:spTree>
    <p:extLst>
      <p:ext uri="{BB962C8B-B14F-4D97-AF65-F5344CB8AC3E}">
        <p14:creationId xmlns:p14="http://schemas.microsoft.com/office/powerpoint/2010/main" val="32578483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25C938-B476-438A-8C54-B6485756B384}"/>
              </a:ext>
            </a:extLst>
          </p:cNvPr>
          <p:cNvSpPr>
            <a:spLocks noGrp="1"/>
          </p:cNvSpPr>
          <p:nvPr>
            <p:ph type="title" idx="4294967295"/>
          </p:nvPr>
        </p:nvSpPr>
        <p:spPr>
          <a:xfrm>
            <a:off x="775857" y="596582"/>
            <a:ext cx="3521990" cy="400110"/>
          </a:xfrm>
          <a:prstGeom prst="rect">
            <a:avLst/>
          </a:prstGeom>
          <a:noFill/>
          <a:ln>
            <a:no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sng" strike="noStrike" kern="0" cap="none" spc="0" normalizeH="0" baseline="0" noProof="0" dirty="0">
                <a:ln>
                  <a:noFill/>
                </a:ln>
                <a:solidFill>
                  <a:prstClr val="black"/>
                </a:solidFill>
                <a:effectLst/>
                <a:uLnTx/>
                <a:uFillTx/>
                <a:latin typeface="Calibri Light" panose="020F0302020204030204"/>
                <a:ea typeface="+mj-ea"/>
                <a:cs typeface="+mj-cs"/>
              </a:rPr>
              <a:t>AS RELATED TO THE UNIVERSITY</a:t>
            </a:r>
            <a:r>
              <a:rPr kumimoji="0" lang="en-US" sz="2000" b="0" i="0" u="none" strike="noStrike" kern="0" cap="none" spc="0" normalizeH="0" baseline="0" noProof="0" dirty="0">
                <a:ln>
                  <a:noFill/>
                </a:ln>
                <a:solidFill>
                  <a:prstClr val="black"/>
                </a:solidFill>
                <a:effectLst/>
                <a:uLnTx/>
                <a:uFillTx/>
                <a:latin typeface="Calibri Light" panose="020F0302020204030204"/>
                <a:ea typeface="+mj-ea"/>
                <a:cs typeface="+mj-cs"/>
              </a:rPr>
              <a:t>:</a:t>
            </a:r>
            <a:endParaRPr kumimoji="0" lang="en-US" sz="1800" b="0" i="0" u="none" strike="noStrike" kern="0" cap="none" spc="0" normalizeH="0" baseline="0" noProof="0" dirty="0">
              <a:ln>
                <a:noFill/>
              </a:ln>
              <a:solidFill>
                <a:sysClr val="windowText" lastClr="000000"/>
              </a:solidFill>
              <a:effectLst/>
              <a:uLnTx/>
              <a:uFillTx/>
              <a:latin typeface="+mn-lt"/>
              <a:ea typeface="+mn-ea"/>
              <a:cs typeface="+mn-cs"/>
            </a:endParaRPr>
          </a:p>
        </p:txBody>
      </p:sp>
      <p:sp>
        <p:nvSpPr>
          <p:cNvPr id="3" name="Rectangle 2">
            <a:extLst>
              <a:ext uri="{FF2B5EF4-FFF2-40B4-BE49-F238E27FC236}">
                <a16:creationId xmlns:a16="http://schemas.microsoft.com/office/drawing/2014/main" id="{E1264899-EAB8-44A9-B146-10F0268196B9}"/>
              </a:ext>
            </a:extLst>
          </p:cNvPr>
          <p:cNvSpPr/>
          <p:nvPr/>
        </p:nvSpPr>
        <p:spPr>
          <a:xfrm>
            <a:off x="775857" y="1072891"/>
            <a:ext cx="10494817" cy="3693319"/>
          </a:xfrm>
          <a:prstGeom prst="rect">
            <a:avLst/>
          </a:prstGeom>
        </p:spPr>
        <p:txBody>
          <a:bodyPr wrap="square">
            <a:spAutoFit/>
          </a:bodyPr>
          <a:lstStyle/>
          <a:p>
            <a:pPr lvl="0"/>
            <a:r>
              <a:rPr lang="en-US" sz="2600" dirty="0">
                <a:solidFill>
                  <a:prstClr val="black"/>
                </a:solidFill>
                <a:latin typeface="Calibri" panose="020F0502020204030204"/>
              </a:rPr>
              <a:t>The faculty member a</a:t>
            </a:r>
            <a:r>
              <a:rPr lang="en-US" sz="2600" dirty="0">
                <a:solidFill>
                  <a:prstClr val="black"/>
                </a:solidFill>
              </a:rPr>
              <a:t>grees to </a:t>
            </a:r>
            <a:endParaRPr lang="en-US" sz="2600" dirty="0">
              <a:solidFill>
                <a:prstClr val="black"/>
              </a:solidFill>
              <a:latin typeface="Calibri" panose="020F0502020204030204"/>
            </a:endParaRPr>
          </a:p>
          <a:p>
            <a:pPr marL="914400" lvl="1" indent="-457200">
              <a:buFont typeface="Arial" panose="020B0604020202020204" pitchFamily="34" charset="0"/>
              <a:buChar char="•"/>
            </a:pPr>
            <a:r>
              <a:rPr lang="en-US" sz="2600" dirty="0">
                <a:solidFill>
                  <a:prstClr val="black"/>
                </a:solidFill>
                <a:latin typeface="Calibri" panose="020F0502020204030204"/>
              </a:rPr>
              <a:t>abide by the regulations of the University</a:t>
            </a:r>
          </a:p>
          <a:p>
            <a:pPr marL="914400" lvl="1" indent="-457200">
              <a:buFont typeface="Arial" panose="020B0604020202020204" pitchFamily="34" charset="0"/>
              <a:buChar char="•"/>
            </a:pPr>
            <a:r>
              <a:rPr lang="en-US" sz="2600" dirty="0">
                <a:solidFill>
                  <a:prstClr val="black"/>
                </a:solidFill>
                <a:latin typeface="Calibri" panose="020F0502020204030204"/>
              </a:rPr>
              <a:t>do their job to the best of their ability</a:t>
            </a:r>
          </a:p>
          <a:p>
            <a:pPr marL="457200" lvl="0" indent="-457200">
              <a:buFont typeface="Arial" panose="020B0604020202020204" pitchFamily="34" charset="0"/>
              <a:buChar char="•"/>
            </a:pPr>
            <a:r>
              <a:rPr lang="en-US" sz="2600" dirty="0">
                <a:solidFill>
                  <a:prstClr val="black"/>
                </a:solidFill>
                <a:latin typeface="Calibri" panose="020F0502020204030204"/>
              </a:rPr>
              <a:t>Faculty members are free to speak and write on</a:t>
            </a:r>
          </a:p>
          <a:p>
            <a:pPr marL="914400" lvl="1" indent="-457200">
              <a:buFont typeface="Arial" panose="020B0604020202020204" pitchFamily="34" charset="0"/>
              <a:buChar char="•"/>
            </a:pPr>
            <a:r>
              <a:rPr lang="en-US" sz="2600" dirty="0">
                <a:solidFill>
                  <a:prstClr val="black"/>
                </a:solidFill>
                <a:latin typeface="Calibri" panose="020F0502020204030204"/>
              </a:rPr>
              <a:t>governance issues of their departments, colleges, units, libraries, and the University</a:t>
            </a:r>
          </a:p>
          <a:p>
            <a:pPr marL="914400" lvl="1" indent="-457200">
              <a:buFont typeface="Arial" panose="020B0604020202020204" pitchFamily="34" charset="0"/>
              <a:buChar char="•"/>
            </a:pPr>
            <a:r>
              <a:rPr lang="en-US" sz="2600" dirty="0">
                <a:solidFill>
                  <a:prstClr val="black"/>
                </a:solidFill>
                <a:latin typeface="Calibri" panose="020F0502020204030204"/>
              </a:rPr>
              <a:t>all matters related to their professional duties</a:t>
            </a:r>
          </a:p>
          <a:p>
            <a:pPr marL="457200" indent="-457200">
              <a:buFont typeface="Arial" panose="020B0604020202020204" pitchFamily="34" charset="0"/>
              <a:buChar char="•"/>
            </a:pPr>
            <a:r>
              <a:rPr lang="en-US" sz="2600" dirty="0">
                <a:solidFill>
                  <a:prstClr val="black"/>
                </a:solidFill>
                <a:latin typeface="Calibri" panose="020F0502020204030204"/>
              </a:rPr>
              <a:t>Faculty members are responsible for respecting confidentiality and the privacy rights of others.</a:t>
            </a:r>
          </a:p>
        </p:txBody>
      </p:sp>
    </p:spTree>
    <p:extLst>
      <p:ext uri="{BB962C8B-B14F-4D97-AF65-F5344CB8AC3E}">
        <p14:creationId xmlns:p14="http://schemas.microsoft.com/office/powerpoint/2010/main" val="18708680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CB3797-7E12-49C7-B95B-FEB10F25E24C}"/>
              </a:ext>
            </a:extLst>
          </p:cNvPr>
          <p:cNvSpPr>
            <a:spLocks noGrp="1"/>
          </p:cNvSpPr>
          <p:nvPr>
            <p:ph type="title" idx="4294967295"/>
          </p:nvPr>
        </p:nvSpPr>
        <p:spPr>
          <a:xfrm>
            <a:off x="707271" y="498066"/>
            <a:ext cx="3573094" cy="430887"/>
          </a:xfrm>
          <a:prstGeom prst="rect">
            <a:avLst/>
          </a:prstGeom>
          <a:noFill/>
          <a:ln>
            <a:no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sng" strike="noStrike" kern="0" cap="none" spc="0" normalizeH="0" baseline="0" noProof="0" dirty="0">
                <a:ln>
                  <a:noFill/>
                </a:ln>
                <a:solidFill>
                  <a:prstClr val="black"/>
                </a:solidFill>
                <a:effectLst/>
                <a:uLnTx/>
                <a:uFillTx/>
                <a:latin typeface="Calibri Light" panose="020F0302020204030204"/>
                <a:ea typeface="+mj-ea"/>
                <a:cs typeface="+mj-cs"/>
              </a:rPr>
              <a:t>IN RESEARCH AND PUBLICATION</a:t>
            </a:r>
            <a:r>
              <a:rPr kumimoji="0" lang="en-US" sz="2200" b="0" i="0" u="none" strike="noStrike" kern="0" cap="none" spc="0" normalizeH="0" baseline="0" noProof="0" dirty="0">
                <a:ln>
                  <a:noFill/>
                </a:ln>
                <a:solidFill>
                  <a:prstClr val="black"/>
                </a:solidFill>
                <a:effectLst/>
                <a:uLnTx/>
                <a:uFillTx/>
                <a:latin typeface="Calibri Light" panose="020F0302020204030204"/>
                <a:ea typeface="+mj-ea"/>
                <a:cs typeface="+mj-cs"/>
              </a:rPr>
              <a:t>:</a:t>
            </a:r>
            <a:endParaRPr kumimoji="0" lang="en-US" sz="1800" b="0" i="0" u="none" strike="noStrike" kern="0" cap="none" spc="0" normalizeH="0" baseline="0" noProof="0" dirty="0">
              <a:ln>
                <a:noFill/>
              </a:ln>
              <a:solidFill>
                <a:sysClr val="windowText" lastClr="000000"/>
              </a:solidFill>
              <a:effectLst/>
              <a:uLnTx/>
              <a:uFillTx/>
              <a:latin typeface="+mn-lt"/>
              <a:ea typeface="+mn-ea"/>
              <a:cs typeface="+mn-cs"/>
            </a:endParaRPr>
          </a:p>
        </p:txBody>
      </p:sp>
      <p:sp>
        <p:nvSpPr>
          <p:cNvPr id="3" name="Rectangle 2">
            <a:extLst>
              <a:ext uri="{FF2B5EF4-FFF2-40B4-BE49-F238E27FC236}">
                <a16:creationId xmlns:a16="http://schemas.microsoft.com/office/drawing/2014/main" id="{37F3D422-7F07-4AFE-947D-6F411157D8CB}"/>
              </a:ext>
            </a:extLst>
          </p:cNvPr>
          <p:cNvSpPr/>
          <p:nvPr/>
        </p:nvSpPr>
        <p:spPr>
          <a:xfrm>
            <a:off x="707271" y="928953"/>
            <a:ext cx="10487891" cy="3539430"/>
          </a:xfrm>
          <a:prstGeom prst="rect">
            <a:avLst/>
          </a:prstGeom>
        </p:spPr>
        <p:txBody>
          <a:bodyPr wrap="square">
            <a:spAutoFit/>
          </a:bodyPr>
          <a:lstStyle/>
          <a:p>
            <a:pPr marL="457200" lvl="0" indent="-457200">
              <a:buFont typeface="Arial" panose="020B0604020202020204" pitchFamily="34" charset="0"/>
              <a:buChar char="•"/>
            </a:pPr>
            <a:r>
              <a:rPr lang="en-US" sz="2800" dirty="0">
                <a:solidFill>
                  <a:prstClr val="black"/>
                </a:solidFill>
                <a:latin typeface="Calibri" panose="020F0502020204030204"/>
              </a:rPr>
              <a:t>Faculty members are free to engage in research or scholarship of their own undertaking. </a:t>
            </a:r>
          </a:p>
          <a:p>
            <a:pPr marL="457200" lvl="0" indent="-457200">
              <a:buFont typeface="Arial" panose="020B0604020202020204" pitchFamily="34" charset="0"/>
              <a:buChar char="•"/>
            </a:pPr>
            <a:r>
              <a:rPr lang="en-US" sz="2800" dirty="0">
                <a:solidFill>
                  <a:prstClr val="black"/>
                </a:solidFill>
                <a:latin typeface="Calibri" panose="020F0502020204030204"/>
              </a:rPr>
              <a:t>Research should be conducted in accordance with policies and memoranda of agreement between the University and industries or other agencies. </a:t>
            </a:r>
          </a:p>
          <a:p>
            <a:pPr marL="457200" lvl="0" indent="-457200">
              <a:buFont typeface="Arial" panose="020B0604020202020204" pitchFamily="34" charset="0"/>
              <a:buChar char="•"/>
            </a:pPr>
            <a:r>
              <a:rPr lang="en-US" sz="2800" dirty="0">
                <a:solidFill>
                  <a:prstClr val="black"/>
                </a:solidFill>
                <a:latin typeface="Calibri" panose="020F0502020204030204"/>
              </a:rPr>
              <a:t>Librarians are free to select and make available any materials supporting the teaching, research, and general learning functions of the academic community.</a:t>
            </a:r>
          </a:p>
        </p:txBody>
      </p:sp>
    </p:spTree>
    <p:extLst>
      <p:ext uri="{BB962C8B-B14F-4D97-AF65-F5344CB8AC3E}">
        <p14:creationId xmlns:p14="http://schemas.microsoft.com/office/powerpoint/2010/main" val="23014377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DFA016-2B45-4780-AE89-EDA8DD32B204}"/>
              </a:ext>
            </a:extLst>
          </p:cNvPr>
          <p:cNvSpPr>
            <a:spLocks noGrp="1"/>
          </p:cNvSpPr>
          <p:nvPr>
            <p:ph type="title" idx="4294967295"/>
          </p:nvPr>
        </p:nvSpPr>
        <p:spPr>
          <a:xfrm>
            <a:off x="607934" y="513454"/>
            <a:ext cx="2912785" cy="400110"/>
          </a:xfrm>
          <a:prstGeom prst="rect">
            <a:avLst/>
          </a:prstGeom>
          <a:noFill/>
          <a:ln>
            <a:no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sng" strike="noStrike" kern="0" cap="none" spc="0" normalizeH="0" baseline="0" noProof="0" dirty="0">
                <a:ln>
                  <a:noFill/>
                </a:ln>
                <a:solidFill>
                  <a:prstClr val="black"/>
                </a:solidFill>
                <a:effectLst/>
                <a:uLnTx/>
                <a:uFillTx/>
                <a:latin typeface="Calibri Light" panose="020F0302020204030204"/>
                <a:ea typeface="+mj-ea"/>
                <a:cs typeface="+mj-cs"/>
              </a:rPr>
              <a:t>IN INSTRUCTIONAL ROLES</a:t>
            </a:r>
            <a:r>
              <a:rPr kumimoji="0" lang="en-US" sz="2000" b="0" i="0" u="none" strike="noStrike" kern="0" cap="none" spc="0" normalizeH="0" baseline="0" noProof="0" dirty="0">
                <a:ln>
                  <a:noFill/>
                </a:ln>
                <a:solidFill>
                  <a:prstClr val="black"/>
                </a:solidFill>
                <a:effectLst/>
                <a:uLnTx/>
                <a:uFillTx/>
                <a:latin typeface="Calibri Light" panose="020F0302020204030204"/>
                <a:ea typeface="+mj-ea"/>
                <a:cs typeface="+mj-cs"/>
              </a:rPr>
              <a:t>:</a:t>
            </a:r>
            <a:endParaRPr kumimoji="0" lang="en-US" sz="1800" b="0" i="0" u="none" strike="noStrike" kern="0" cap="none" spc="0" normalizeH="0" baseline="0" noProof="0" dirty="0">
              <a:ln>
                <a:noFill/>
              </a:ln>
              <a:solidFill>
                <a:sysClr val="windowText" lastClr="000000"/>
              </a:solidFill>
              <a:effectLst/>
              <a:uLnTx/>
              <a:uFillTx/>
              <a:latin typeface="+mn-lt"/>
              <a:ea typeface="+mn-ea"/>
              <a:cs typeface="+mn-cs"/>
            </a:endParaRPr>
          </a:p>
        </p:txBody>
      </p:sp>
      <p:sp>
        <p:nvSpPr>
          <p:cNvPr id="3" name="Rectangle 2">
            <a:extLst>
              <a:ext uri="{FF2B5EF4-FFF2-40B4-BE49-F238E27FC236}">
                <a16:creationId xmlns:a16="http://schemas.microsoft.com/office/drawing/2014/main" id="{AB8172BC-FA4B-46A3-8327-3F66B163E28F}"/>
              </a:ext>
            </a:extLst>
          </p:cNvPr>
          <p:cNvSpPr/>
          <p:nvPr/>
        </p:nvSpPr>
        <p:spPr>
          <a:xfrm>
            <a:off x="607934" y="982453"/>
            <a:ext cx="10787430" cy="5632311"/>
          </a:xfrm>
          <a:prstGeom prst="rect">
            <a:avLst/>
          </a:prstGeom>
        </p:spPr>
        <p:txBody>
          <a:bodyPr wrap="square">
            <a:spAutoFit/>
          </a:bodyPr>
          <a:lstStyle/>
          <a:p>
            <a:pPr lvl="0"/>
            <a:r>
              <a:rPr lang="en-US" sz="2400" dirty="0">
                <a:solidFill>
                  <a:prstClr val="black"/>
                </a:solidFill>
                <a:highlight>
                  <a:srgbClr val="FFFF00"/>
                </a:highlight>
                <a:latin typeface="Calibri" panose="020F0502020204030204"/>
              </a:rPr>
              <a:t>Academic freedom is also inherent in faculty members' roles in the classroom and in related instructional activities</a:t>
            </a:r>
            <a:r>
              <a:rPr lang="en-US" sz="2400" dirty="0">
                <a:solidFill>
                  <a:prstClr val="black"/>
                </a:solidFill>
                <a:latin typeface="Calibri" panose="020F0502020204030204"/>
              </a:rPr>
              <a:t>. Faculty members are, however, responsible for the maintenance of appropriate standards of scholarship and teaching ability, and for ensuring that there is </a:t>
            </a:r>
            <a:r>
              <a:rPr lang="en-US" sz="2400" dirty="0">
                <a:solidFill>
                  <a:prstClr val="black"/>
                </a:solidFill>
                <a:highlight>
                  <a:srgbClr val="FFFF00"/>
                </a:highlight>
                <a:latin typeface="Calibri" panose="020F0502020204030204"/>
              </a:rPr>
              <a:t>no insertion or intrusion of material that has no relation to the subject matter of instruction</a:t>
            </a:r>
            <a:r>
              <a:rPr lang="en-US" sz="2400" dirty="0">
                <a:solidFill>
                  <a:prstClr val="black"/>
                </a:solidFill>
                <a:latin typeface="Calibri" panose="020F0502020204030204"/>
              </a:rPr>
              <a:t>. Faculty members are expected to educate students to think for themselves, and to facilitate access to relevant materials that they need to form their own opinions. Faculty members are expected to </a:t>
            </a:r>
            <a:r>
              <a:rPr lang="en-US" sz="2400" dirty="0">
                <a:solidFill>
                  <a:prstClr val="black"/>
                </a:solidFill>
                <a:highlight>
                  <a:srgbClr val="FFFF00"/>
                </a:highlight>
                <a:latin typeface="Calibri" panose="020F0502020204030204"/>
              </a:rPr>
              <a:t>present information fairly</a:t>
            </a:r>
            <a:r>
              <a:rPr lang="en-US" sz="2400" dirty="0">
                <a:solidFill>
                  <a:prstClr val="black"/>
                </a:solidFill>
                <a:latin typeface="Calibri" panose="020F0502020204030204"/>
              </a:rPr>
              <a:t>, and to set forth justly divergent opinions that arise out of scholarly methods and professionalism.</a:t>
            </a:r>
          </a:p>
          <a:p>
            <a:pPr lvl="0"/>
            <a:endParaRPr lang="en-US" sz="2400" dirty="0">
              <a:solidFill>
                <a:prstClr val="black"/>
              </a:solidFill>
              <a:latin typeface="Calibri" panose="020F0502020204030204"/>
            </a:endParaRPr>
          </a:p>
          <a:p>
            <a:pPr lvl="0"/>
            <a:r>
              <a:rPr lang="en-US" sz="2400" dirty="0">
                <a:solidFill>
                  <a:prstClr val="black"/>
                </a:solidFill>
                <a:latin typeface="Calibri" panose="020F0502020204030204"/>
              </a:rPr>
              <a:t>No faculty member may claim as a right the privilege of discussing in the classroom controversial topics outside or unrelated to his/her own field of study. </a:t>
            </a:r>
            <a:r>
              <a:rPr lang="en-US" sz="2400" dirty="0">
                <a:solidFill>
                  <a:prstClr val="black"/>
                </a:solidFill>
                <a:highlight>
                  <a:srgbClr val="FFFF00"/>
                </a:highlight>
                <a:latin typeface="Calibri" panose="020F0502020204030204"/>
              </a:rPr>
              <a:t>The faculty member is normally bound not to take advantage of his/her position by introducing into the classroom provocative discussions of irrelevant subjects not within the field of his/her study</a:t>
            </a:r>
            <a:r>
              <a:rPr lang="en-US" sz="2400" dirty="0">
                <a:solidFill>
                  <a:prstClr val="black"/>
                </a:solidFill>
                <a:latin typeface="Calibri" panose="020F0502020204030204"/>
              </a:rPr>
              <a:t>.</a:t>
            </a:r>
          </a:p>
        </p:txBody>
      </p:sp>
    </p:spTree>
    <p:extLst>
      <p:ext uri="{BB962C8B-B14F-4D97-AF65-F5344CB8AC3E}">
        <p14:creationId xmlns:p14="http://schemas.microsoft.com/office/powerpoint/2010/main" val="24922592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9F9A819-88CA-43AA-8D03-D1417ED5809F}"/>
              </a:ext>
            </a:extLst>
          </p:cNvPr>
          <p:cNvSpPr>
            <a:spLocks noGrp="1"/>
          </p:cNvSpPr>
          <p:nvPr>
            <p:ph type="title"/>
          </p:nvPr>
        </p:nvSpPr>
        <p:spPr/>
        <p:txBody>
          <a:bodyPr/>
          <a:lstStyle/>
          <a:p>
            <a:r>
              <a:rPr lang="en-US" dirty="0">
                <a:solidFill>
                  <a:prstClr val="black"/>
                </a:solidFill>
              </a:rPr>
              <a:t>Key take-aways: </a:t>
            </a:r>
            <a:endParaRPr lang="en-US" dirty="0"/>
          </a:p>
        </p:txBody>
      </p:sp>
      <p:sp>
        <p:nvSpPr>
          <p:cNvPr id="4" name="Content Placeholder 3">
            <a:extLst>
              <a:ext uri="{FF2B5EF4-FFF2-40B4-BE49-F238E27FC236}">
                <a16:creationId xmlns:a16="http://schemas.microsoft.com/office/drawing/2014/main" id="{1763D47A-9DF7-4857-B503-FD14A67B572C}"/>
              </a:ext>
            </a:extLst>
          </p:cNvPr>
          <p:cNvSpPr>
            <a:spLocks noGrp="1"/>
          </p:cNvSpPr>
          <p:nvPr>
            <p:ph idx="1"/>
          </p:nvPr>
        </p:nvSpPr>
        <p:spPr/>
        <p:txBody>
          <a:bodyPr/>
          <a:lstStyle/>
          <a:p>
            <a:r>
              <a:rPr lang="en-US" dirty="0">
                <a:solidFill>
                  <a:prstClr val="black"/>
                </a:solidFill>
              </a:rPr>
              <a:t>Inform yourselves on this topic</a:t>
            </a:r>
          </a:p>
          <a:p>
            <a:r>
              <a:rPr lang="en-US" dirty="0">
                <a:solidFill>
                  <a:prstClr val="black"/>
                </a:solidFill>
              </a:rPr>
              <a:t>Have a plan for what happens if a student introduces a topic that is</a:t>
            </a:r>
          </a:p>
          <a:p>
            <a:pPr lvl="1"/>
            <a:r>
              <a:rPr lang="en-US" dirty="0">
                <a:solidFill>
                  <a:prstClr val="black"/>
                </a:solidFill>
              </a:rPr>
              <a:t>not </a:t>
            </a:r>
            <a:r>
              <a:rPr lang="en-US" dirty="0" err="1">
                <a:solidFill>
                  <a:prstClr val="black"/>
                </a:solidFill>
              </a:rPr>
              <a:t>germaine</a:t>
            </a:r>
            <a:r>
              <a:rPr lang="en-US" dirty="0">
                <a:solidFill>
                  <a:prstClr val="black"/>
                </a:solidFill>
              </a:rPr>
              <a:t> to the course</a:t>
            </a:r>
          </a:p>
          <a:p>
            <a:pPr lvl="1"/>
            <a:r>
              <a:rPr lang="en-US" dirty="0">
                <a:solidFill>
                  <a:prstClr val="black"/>
                </a:solidFill>
              </a:rPr>
              <a:t>controversial</a:t>
            </a:r>
          </a:p>
          <a:p>
            <a:endParaRPr lang="en-US" dirty="0"/>
          </a:p>
        </p:txBody>
      </p:sp>
    </p:spTree>
    <p:extLst>
      <p:ext uri="{BB962C8B-B14F-4D97-AF65-F5344CB8AC3E}">
        <p14:creationId xmlns:p14="http://schemas.microsoft.com/office/powerpoint/2010/main" val="1332559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492AD1-10C0-40FC-8E78-1AEE941602DD}"/>
              </a:ext>
            </a:extLst>
          </p:cNvPr>
          <p:cNvSpPr>
            <a:spLocks noGrp="1"/>
          </p:cNvSpPr>
          <p:nvPr>
            <p:ph type="title"/>
          </p:nvPr>
        </p:nvSpPr>
        <p:spPr/>
        <p:txBody>
          <a:bodyPr/>
          <a:lstStyle/>
          <a:p>
            <a:r>
              <a:rPr lang="en-US" dirty="0"/>
              <a:t>Alternative grades</a:t>
            </a:r>
          </a:p>
        </p:txBody>
      </p:sp>
      <p:sp>
        <p:nvSpPr>
          <p:cNvPr id="3" name="Content Placeholder 2">
            <a:extLst>
              <a:ext uri="{FF2B5EF4-FFF2-40B4-BE49-F238E27FC236}">
                <a16:creationId xmlns:a16="http://schemas.microsoft.com/office/drawing/2014/main" id="{FEC22211-A974-49C6-8B9F-CA7F6D98EB40}"/>
              </a:ext>
            </a:extLst>
          </p:cNvPr>
          <p:cNvSpPr>
            <a:spLocks noGrp="1"/>
          </p:cNvSpPr>
          <p:nvPr>
            <p:ph idx="1"/>
          </p:nvPr>
        </p:nvSpPr>
        <p:spPr/>
        <p:txBody>
          <a:bodyPr/>
          <a:lstStyle/>
          <a:p>
            <a:r>
              <a:rPr lang="en-US" dirty="0"/>
              <a:t>Will be in place again this spring</a:t>
            </a:r>
          </a:p>
          <a:p>
            <a:r>
              <a:rPr lang="en-US" dirty="0"/>
              <a:t>A strong advising component is needed</a:t>
            </a:r>
          </a:p>
          <a:p>
            <a:r>
              <a:rPr lang="en-US" dirty="0"/>
              <a:t>Should be used with extreme caution and awareness of </a:t>
            </a:r>
            <a:r>
              <a:rPr lang="en-US" dirty="0" err="1"/>
              <a:t>of</a:t>
            </a:r>
            <a:r>
              <a:rPr lang="en-US" dirty="0"/>
              <a:t> unexpected consequences</a:t>
            </a:r>
          </a:p>
        </p:txBody>
      </p:sp>
    </p:spTree>
    <p:extLst>
      <p:ext uri="{BB962C8B-B14F-4D97-AF65-F5344CB8AC3E}">
        <p14:creationId xmlns:p14="http://schemas.microsoft.com/office/powerpoint/2010/main" val="42111675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5AF24-6AAA-463E-A1F9-103C27D881E4}"/>
              </a:ext>
            </a:extLst>
          </p:cNvPr>
          <p:cNvSpPr>
            <a:spLocks noGrp="1"/>
          </p:cNvSpPr>
          <p:nvPr>
            <p:ph type="title"/>
          </p:nvPr>
        </p:nvSpPr>
        <p:spPr/>
        <p:txBody>
          <a:bodyPr/>
          <a:lstStyle/>
          <a:p>
            <a:r>
              <a:rPr lang="en-US" dirty="0"/>
              <a:t>Final exams</a:t>
            </a:r>
          </a:p>
        </p:txBody>
      </p:sp>
      <p:sp>
        <p:nvSpPr>
          <p:cNvPr id="3" name="Content Placeholder 2">
            <a:extLst>
              <a:ext uri="{FF2B5EF4-FFF2-40B4-BE49-F238E27FC236}">
                <a16:creationId xmlns:a16="http://schemas.microsoft.com/office/drawing/2014/main" id="{78D44303-568E-4CED-96C2-8790DAEA3778}"/>
              </a:ext>
            </a:extLst>
          </p:cNvPr>
          <p:cNvSpPr>
            <a:spLocks noGrp="1"/>
          </p:cNvSpPr>
          <p:nvPr>
            <p:ph idx="1"/>
          </p:nvPr>
        </p:nvSpPr>
        <p:spPr/>
        <p:txBody>
          <a:bodyPr/>
          <a:lstStyle/>
          <a:p>
            <a:r>
              <a:rPr lang="en-US" dirty="0"/>
              <a:t>Please check your scheduled exams</a:t>
            </a:r>
          </a:p>
          <a:p>
            <a:r>
              <a:rPr lang="en-US" dirty="0"/>
              <a:t>Please do not shorten exam periods from the scheduled number of minutes</a:t>
            </a:r>
          </a:p>
        </p:txBody>
      </p:sp>
    </p:spTree>
    <p:extLst>
      <p:ext uri="{BB962C8B-B14F-4D97-AF65-F5344CB8AC3E}">
        <p14:creationId xmlns:p14="http://schemas.microsoft.com/office/powerpoint/2010/main" val="3501684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B96CBA-3441-4AF6-8572-F9AA1184FB58}"/>
              </a:ext>
            </a:extLst>
          </p:cNvPr>
          <p:cNvSpPr>
            <a:spLocks noGrp="1"/>
          </p:cNvSpPr>
          <p:nvPr>
            <p:ph type="title"/>
          </p:nvPr>
        </p:nvSpPr>
        <p:spPr/>
        <p:txBody>
          <a:bodyPr/>
          <a:lstStyle/>
          <a:p>
            <a:r>
              <a:rPr lang="en-US" dirty="0"/>
              <a:t>PaSSS and CEDS/WISE</a:t>
            </a:r>
          </a:p>
        </p:txBody>
      </p:sp>
      <p:sp>
        <p:nvSpPr>
          <p:cNvPr id="3" name="Content Placeholder 2">
            <a:extLst>
              <a:ext uri="{FF2B5EF4-FFF2-40B4-BE49-F238E27FC236}">
                <a16:creationId xmlns:a16="http://schemas.microsoft.com/office/drawing/2014/main" id="{61E5AF8D-5248-48CA-A7FC-C9F3085FC840}"/>
              </a:ext>
            </a:extLst>
          </p:cNvPr>
          <p:cNvSpPr>
            <a:spLocks noGrp="1"/>
          </p:cNvSpPr>
          <p:nvPr>
            <p:ph idx="1"/>
          </p:nvPr>
        </p:nvSpPr>
        <p:spPr/>
        <p:txBody>
          <a:bodyPr/>
          <a:lstStyle/>
          <a:p>
            <a:r>
              <a:rPr lang="en-US" dirty="0"/>
              <a:t>CEDS/WISE is undergoing revisions, but will be offered. Stay tuned.</a:t>
            </a:r>
          </a:p>
          <a:p>
            <a:r>
              <a:rPr lang="en-US" dirty="0"/>
              <a:t>PaSSS is moving forward with some interesting changes</a:t>
            </a:r>
          </a:p>
          <a:p>
            <a:pPr lvl="1"/>
            <a:r>
              <a:rPr lang="en-US" dirty="0"/>
              <a:t>Returning to something much closer to our usual </a:t>
            </a:r>
          </a:p>
          <a:p>
            <a:pPr lvl="1"/>
            <a:r>
              <a:rPr lang="en-US" dirty="0"/>
              <a:t>Will include a faculty academy for PaSSS instructors</a:t>
            </a:r>
          </a:p>
          <a:p>
            <a:pPr lvl="1"/>
            <a:r>
              <a:rPr lang="en-US" dirty="0"/>
              <a:t>Will include English and Math Academies</a:t>
            </a:r>
          </a:p>
          <a:p>
            <a:pPr lvl="1"/>
            <a:r>
              <a:rPr lang="en-US" dirty="0"/>
              <a:t>Now has a comprehensive set of learning outcomes and assessments</a:t>
            </a:r>
          </a:p>
          <a:p>
            <a:pPr lvl="1"/>
            <a:endParaRPr lang="en-US" dirty="0"/>
          </a:p>
        </p:txBody>
      </p:sp>
    </p:spTree>
    <p:extLst>
      <p:ext uri="{BB962C8B-B14F-4D97-AF65-F5344CB8AC3E}">
        <p14:creationId xmlns:p14="http://schemas.microsoft.com/office/powerpoint/2010/main" val="29962066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0358C-D308-47F0-B8F4-6E5FD8B6D4E6}"/>
              </a:ext>
            </a:extLst>
          </p:cNvPr>
          <p:cNvSpPr>
            <a:spLocks noGrp="1"/>
          </p:cNvSpPr>
          <p:nvPr>
            <p:ph type="title"/>
          </p:nvPr>
        </p:nvSpPr>
        <p:spPr/>
        <p:txBody>
          <a:bodyPr/>
          <a:lstStyle/>
          <a:p>
            <a:r>
              <a:rPr lang="en-US" dirty="0"/>
              <a:t>FYE Task Force</a:t>
            </a:r>
          </a:p>
        </p:txBody>
      </p:sp>
      <p:sp>
        <p:nvSpPr>
          <p:cNvPr id="3" name="Content Placeholder 2">
            <a:extLst>
              <a:ext uri="{FF2B5EF4-FFF2-40B4-BE49-F238E27FC236}">
                <a16:creationId xmlns:a16="http://schemas.microsoft.com/office/drawing/2014/main" id="{AD8C1FE0-B1F4-4CDF-9D8D-BDE0D1D55463}"/>
              </a:ext>
            </a:extLst>
          </p:cNvPr>
          <p:cNvSpPr>
            <a:spLocks noGrp="1"/>
          </p:cNvSpPr>
          <p:nvPr>
            <p:ph idx="1"/>
          </p:nvPr>
        </p:nvSpPr>
        <p:spPr/>
        <p:txBody>
          <a:bodyPr/>
          <a:lstStyle/>
          <a:p>
            <a:r>
              <a:rPr lang="en-US" dirty="0"/>
              <a:t>Led by Rod Troester with representatives from</a:t>
            </a:r>
          </a:p>
          <a:p>
            <a:pPr lvl="1"/>
            <a:r>
              <a:rPr lang="en-US" dirty="0"/>
              <a:t>all 4 schools</a:t>
            </a:r>
          </a:p>
          <a:p>
            <a:pPr lvl="1"/>
            <a:r>
              <a:rPr lang="en-US" dirty="0"/>
              <a:t>Faculty Council</a:t>
            </a:r>
          </a:p>
          <a:p>
            <a:pPr lvl="1"/>
            <a:r>
              <a:rPr lang="en-US" dirty="0"/>
              <a:t>Student Affairs and key academic support departments</a:t>
            </a:r>
          </a:p>
          <a:p>
            <a:r>
              <a:rPr lang="en-US" dirty="0"/>
              <a:t>Goal is to identify the common topics that need to be addressed in all FYE/FYS courses to support student:</a:t>
            </a:r>
          </a:p>
          <a:p>
            <a:pPr lvl="1"/>
            <a:r>
              <a:rPr lang="en-US" dirty="0"/>
              <a:t>Academic success and planning</a:t>
            </a:r>
          </a:p>
          <a:p>
            <a:pPr lvl="1"/>
            <a:r>
              <a:rPr lang="en-US" dirty="0"/>
              <a:t>Engagement with the college and with each other</a:t>
            </a:r>
          </a:p>
          <a:p>
            <a:endParaRPr lang="en-US" dirty="0"/>
          </a:p>
          <a:p>
            <a:endParaRPr lang="en-US" dirty="0"/>
          </a:p>
        </p:txBody>
      </p:sp>
    </p:spTree>
    <p:extLst>
      <p:ext uri="{BB962C8B-B14F-4D97-AF65-F5344CB8AC3E}">
        <p14:creationId xmlns:p14="http://schemas.microsoft.com/office/powerpoint/2010/main" val="2765657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34A047-CABA-487A-AAD4-B0D8722174C1}"/>
              </a:ext>
            </a:extLst>
          </p:cNvPr>
          <p:cNvSpPr>
            <a:spLocks noGrp="1"/>
          </p:cNvSpPr>
          <p:nvPr>
            <p:ph type="title"/>
          </p:nvPr>
        </p:nvSpPr>
        <p:spPr/>
        <p:txBody>
          <a:bodyPr/>
          <a:lstStyle/>
          <a:p>
            <a:r>
              <a:rPr lang="en-US" dirty="0"/>
              <a:t>Academic Freedom</a:t>
            </a:r>
          </a:p>
        </p:txBody>
      </p:sp>
      <p:sp>
        <p:nvSpPr>
          <p:cNvPr id="3" name="Content Placeholder 2">
            <a:extLst>
              <a:ext uri="{FF2B5EF4-FFF2-40B4-BE49-F238E27FC236}">
                <a16:creationId xmlns:a16="http://schemas.microsoft.com/office/drawing/2014/main" id="{DB11B083-9AE3-4DC3-982B-26C3908CC2AC}"/>
              </a:ext>
            </a:extLst>
          </p:cNvPr>
          <p:cNvSpPr>
            <a:spLocks noGrp="1"/>
          </p:cNvSpPr>
          <p:nvPr>
            <p:ph idx="1"/>
          </p:nvPr>
        </p:nvSpPr>
        <p:spPr/>
        <p:txBody>
          <a:bodyPr/>
          <a:lstStyle/>
          <a:p>
            <a:r>
              <a:rPr lang="en-US" dirty="0"/>
              <a:t>Disclaimer – this is not my area of expertise, and I am paraphrasing AC-64 to avoid mis-speaking. </a:t>
            </a:r>
          </a:p>
          <a:p>
            <a:r>
              <a:rPr lang="en-US" dirty="0"/>
              <a:t>You can find additional resources related to academic freedom and the First Amendment on the web page of the Vice President of Academic Affairs, Dr. Kathy Bieschke</a:t>
            </a:r>
          </a:p>
          <a:p>
            <a:r>
              <a:rPr lang="en-US" dirty="0"/>
              <a:t> </a:t>
            </a:r>
            <a:r>
              <a:rPr lang="en-US" dirty="0">
                <a:hlinkClick r:id="rId2"/>
              </a:rPr>
              <a:t>https://www.vpfa.psu.edu/academic-leadership-forums/</a:t>
            </a:r>
            <a:endParaRPr lang="en-US" dirty="0"/>
          </a:p>
          <a:p>
            <a:pPr marL="0" indent="0">
              <a:buNone/>
            </a:pPr>
            <a:endParaRPr lang="en-US" dirty="0"/>
          </a:p>
        </p:txBody>
      </p:sp>
    </p:spTree>
    <p:extLst>
      <p:ext uri="{BB962C8B-B14F-4D97-AF65-F5344CB8AC3E}">
        <p14:creationId xmlns:p14="http://schemas.microsoft.com/office/powerpoint/2010/main" val="31331815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1648EB-D68B-4C48-9593-2A04229BB6BE}"/>
              </a:ext>
            </a:extLst>
          </p:cNvPr>
          <p:cNvSpPr>
            <a:spLocks noGrp="1"/>
          </p:cNvSpPr>
          <p:nvPr>
            <p:ph type="title"/>
          </p:nvPr>
        </p:nvSpPr>
        <p:spPr>
          <a:xfrm>
            <a:off x="838200" y="365125"/>
            <a:ext cx="10515600" cy="1325563"/>
          </a:xfrm>
        </p:spPr>
        <p:txBody>
          <a:bodyPr>
            <a:normAutofit/>
          </a:bodyPr>
          <a:lstStyle/>
          <a:p>
            <a:r>
              <a:rPr lang="en-US" b="1" u="sng" dirty="0"/>
              <a:t>Academic Freedom for Faculty – </a:t>
            </a:r>
            <a:r>
              <a:rPr lang="en-US" b="1" u="sng" dirty="0">
                <a:hlinkClick r:id="rId2"/>
              </a:rPr>
              <a:t>AC 64</a:t>
            </a:r>
            <a:endParaRPr lang="en-US" b="1" u="sng" dirty="0"/>
          </a:p>
        </p:txBody>
      </p:sp>
      <p:sp>
        <p:nvSpPr>
          <p:cNvPr id="3" name="Content Placeholder 2">
            <a:extLst>
              <a:ext uri="{FF2B5EF4-FFF2-40B4-BE49-F238E27FC236}">
                <a16:creationId xmlns:a16="http://schemas.microsoft.com/office/drawing/2014/main" id="{03FE7AD6-A89C-4134-8073-FCCC805D8E30}"/>
              </a:ext>
            </a:extLst>
          </p:cNvPr>
          <p:cNvSpPr>
            <a:spLocks noGrp="1"/>
          </p:cNvSpPr>
          <p:nvPr>
            <p:ph idx="1"/>
          </p:nvPr>
        </p:nvSpPr>
        <p:spPr>
          <a:xfrm>
            <a:off x="838200" y="1825625"/>
            <a:ext cx="6505755" cy="4351338"/>
          </a:xfrm>
        </p:spPr>
        <p:txBody>
          <a:bodyPr>
            <a:normAutofit/>
          </a:bodyPr>
          <a:lstStyle/>
          <a:p>
            <a:r>
              <a:rPr lang="en-US" dirty="0"/>
              <a:t>Rights &amp; Responsibilities</a:t>
            </a:r>
          </a:p>
          <a:p>
            <a:r>
              <a:rPr lang="en-US" dirty="0"/>
              <a:t>Teaching, Research, and Support Duties</a:t>
            </a:r>
          </a:p>
          <a:p>
            <a:r>
              <a:rPr lang="en-US" dirty="0"/>
              <a:t>As a citizen</a:t>
            </a:r>
          </a:p>
          <a:p>
            <a:r>
              <a:rPr lang="en-US" dirty="0"/>
              <a:t>As related to the University</a:t>
            </a:r>
          </a:p>
          <a:p>
            <a:r>
              <a:rPr lang="en-US" dirty="0"/>
              <a:t>In Research and Publication</a:t>
            </a:r>
          </a:p>
          <a:p>
            <a:r>
              <a:rPr lang="en-US" dirty="0"/>
              <a:t>As Instructors</a:t>
            </a:r>
          </a:p>
          <a:p>
            <a:endParaRPr lang="en-US" sz="2000" dirty="0"/>
          </a:p>
        </p:txBody>
      </p:sp>
    </p:spTree>
    <p:extLst>
      <p:ext uri="{BB962C8B-B14F-4D97-AF65-F5344CB8AC3E}">
        <p14:creationId xmlns:p14="http://schemas.microsoft.com/office/powerpoint/2010/main" val="35147756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8BD59D4-5D8A-4C20-A808-CD7F1A7FF01B}"/>
              </a:ext>
            </a:extLst>
          </p:cNvPr>
          <p:cNvSpPr>
            <a:spLocks noGrp="1"/>
          </p:cNvSpPr>
          <p:nvPr>
            <p:ph type="title" idx="4294967295"/>
          </p:nvPr>
        </p:nvSpPr>
        <p:spPr>
          <a:xfrm>
            <a:off x="500753" y="515825"/>
            <a:ext cx="5995039" cy="769441"/>
          </a:xfrm>
          <a:prstGeom prst="rect">
            <a:avLst/>
          </a:prstGeom>
          <a:noFill/>
          <a:ln>
            <a:no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sng" strike="noStrike" kern="0" cap="all" spc="0" normalizeH="0" baseline="0" noProof="0" dirty="0">
                <a:ln>
                  <a:noFill/>
                </a:ln>
                <a:solidFill>
                  <a:prstClr val="black"/>
                </a:solidFill>
                <a:effectLst/>
                <a:uLnTx/>
                <a:uFillTx/>
                <a:latin typeface="Calibri Light" panose="020F0302020204030204"/>
                <a:ea typeface="+mj-ea"/>
                <a:cs typeface="+mj-cs"/>
              </a:rPr>
              <a:t>AC64</a:t>
            </a:r>
            <a:r>
              <a:rPr kumimoji="0" lang="en-US" sz="4400" b="0" i="0" u="sng" strike="noStrike" kern="0" cap="none" spc="0" normalizeH="0" baseline="0" noProof="0" dirty="0">
                <a:ln>
                  <a:noFill/>
                </a:ln>
                <a:solidFill>
                  <a:prstClr val="black"/>
                </a:solidFill>
                <a:effectLst/>
                <a:uLnTx/>
                <a:uFillTx/>
                <a:latin typeface="Calibri Light" panose="020F0302020204030204"/>
                <a:ea typeface="+mj-ea"/>
                <a:cs typeface="+mj-cs"/>
              </a:rPr>
              <a:t> Academic Freedom </a:t>
            </a:r>
            <a:endParaRPr kumimoji="0" lang="en-US" sz="1800" b="0" i="0" u="none" strike="noStrike" kern="0" cap="none" spc="0" normalizeH="0" baseline="0" noProof="0" dirty="0">
              <a:ln>
                <a:noFill/>
              </a:ln>
              <a:solidFill>
                <a:sysClr val="windowText" lastClr="000000"/>
              </a:solidFill>
              <a:effectLst/>
              <a:uLnTx/>
              <a:uFillTx/>
              <a:latin typeface="+mn-lt"/>
              <a:ea typeface="+mn-ea"/>
              <a:cs typeface="+mn-cs"/>
            </a:endParaRPr>
          </a:p>
        </p:txBody>
      </p:sp>
      <p:sp>
        <p:nvSpPr>
          <p:cNvPr id="2" name="Rectangle 1">
            <a:extLst>
              <a:ext uri="{FF2B5EF4-FFF2-40B4-BE49-F238E27FC236}">
                <a16:creationId xmlns:a16="http://schemas.microsoft.com/office/drawing/2014/main" id="{67CF6B80-C3A4-4692-9D74-D4761B92534C}"/>
              </a:ext>
            </a:extLst>
          </p:cNvPr>
          <p:cNvSpPr/>
          <p:nvPr/>
        </p:nvSpPr>
        <p:spPr>
          <a:xfrm>
            <a:off x="595745" y="1285266"/>
            <a:ext cx="11279073" cy="5262979"/>
          </a:xfrm>
          <a:prstGeom prst="rect">
            <a:avLst/>
          </a:prstGeom>
        </p:spPr>
        <p:txBody>
          <a:bodyPr wrap="square">
            <a:spAutoFit/>
          </a:bodyPr>
          <a:lstStyle/>
          <a:p>
            <a:pPr lvl="0"/>
            <a:r>
              <a:rPr lang="en-US" sz="2400" dirty="0">
                <a:solidFill>
                  <a:prstClr val="black"/>
                </a:solidFill>
                <a:latin typeface="Calibri" panose="020F0502020204030204"/>
              </a:rPr>
              <a:t>PURPOSE:</a:t>
            </a:r>
          </a:p>
          <a:p>
            <a:pPr marL="342900" lvl="0" indent="-342900">
              <a:buFont typeface="Arial" panose="020B0604020202020204" pitchFamily="34" charset="0"/>
              <a:buChar char="•"/>
            </a:pPr>
            <a:r>
              <a:rPr lang="en-US" sz="2400" dirty="0">
                <a:solidFill>
                  <a:prstClr val="black"/>
                </a:solidFill>
                <a:latin typeface="Calibri" panose="020F0502020204030204"/>
              </a:rPr>
              <a:t>Academic freedom: the environment provided by the University that permits faculty members to engage in their scholarly pursuits</a:t>
            </a:r>
          </a:p>
          <a:p>
            <a:pPr marL="342900" lvl="0" indent="-342900">
              <a:buFont typeface="Arial" panose="020B0604020202020204" pitchFamily="34" charset="0"/>
              <a:buChar char="•"/>
            </a:pPr>
            <a:r>
              <a:rPr lang="en-US" sz="2400" dirty="0">
                <a:solidFill>
                  <a:prstClr val="black"/>
                </a:solidFill>
                <a:latin typeface="Calibri" panose="020F0502020204030204"/>
              </a:rPr>
              <a:t>Academic responsibility: the duty and obligation of all faculty to </a:t>
            </a:r>
            <a:r>
              <a:rPr lang="en-US" sz="2400" dirty="0">
                <a:solidFill>
                  <a:prstClr val="black"/>
                </a:solidFill>
              </a:rPr>
              <a:t>recognize that all members of the University have</a:t>
            </a:r>
          </a:p>
          <a:p>
            <a:pPr marL="800100" lvl="1" indent="-342900">
              <a:buFont typeface="Arial" panose="020B0604020202020204" pitchFamily="34" charset="0"/>
              <a:buChar char="•"/>
            </a:pPr>
            <a:r>
              <a:rPr lang="en-US" sz="2400" dirty="0">
                <a:solidFill>
                  <a:prstClr val="black"/>
                </a:solidFill>
              </a:rPr>
              <a:t>the right to express their own views</a:t>
            </a:r>
          </a:p>
          <a:p>
            <a:pPr marL="800100" lvl="1" indent="-342900">
              <a:buFont typeface="Arial" panose="020B0604020202020204" pitchFamily="34" charset="0"/>
              <a:buChar char="•"/>
            </a:pPr>
            <a:r>
              <a:rPr lang="en-US" sz="2400" dirty="0">
                <a:solidFill>
                  <a:prstClr val="black"/>
                </a:solidFill>
              </a:rPr>
              <a:t>the responsibility to accord the same rights to others</a:t>
            </a:r>
            <a:endParaRPr lang="en-US" sz="2400" dirty="0">
              <a:solidFill>
                <a:prstClr val="black"/>
              </a:solidFill>
              <a:latin typeface="Calibri" panose="020F0502020204030204"/>
            </a:endParaRPr>
          </a:p>
          <a:p>
            <a:pPr marL="800100" lvl="1" indent="-342900">
              <a:buFont typeface="Arial" panose="020B0604020202020204" pitchFamily="34" charset="0"/>
              <a:buChar char="•"/>
            </a:pPr>
            <a:r>
              <a:rPr lang="en-US" sz="2400" dirty="0">
                <a:solidFill>
                  <a:prstClr val="black"/>
                </a:solidFill>
                <a:latin typeface="Calibri" panose="020F0502020204030204"/>
              </a:rPr>
              <a:t>a duty to make clear when they are not speaking for the institution in matters of public interest </a:t>
            </a:r>
          </a:p>
          <a:p>
            <a:pPr marL="342900" lvl="0" indent="-342900">
              <a:buFont typeface="Arial" panose="020B0604020202020204" pitchFamily="34" charset="0"/>
              <a:buChar char="•"/>
            </a:pPr>
            <a:r>
              <a:rPr lang="en-US" sz="2400" dirty="0">
                <a:solidFill>
                  <a:prstClr val="black"/>
                </a:solidFill>
                <a:latin typeface="Calibri" panose="020F0502020204030204"/>
              </a:rPr>
              <a:t>The University should be an institution whose members </a:t>
            </a:r>
          </a:p>
          <a:p>
            <a:pPr marL="800100" lvl="1" indent="-342900">
              <a:buFont typeface="Arial" panose="020B0604020202020204" pitchFamily="34" charset="0"/>
              <a:buChar char="•"/>
            </a:pPr>
            <a:r>
              <a:rPr lang="en-US" sz="2400" dirty="0">
                <a:solidFill>
                  <a:prstClr val="black"/>
                </a:solidFill>
                <a:latin typeface="Calibri" panose="020F0502020204030204"/>
              </a:rPr>
              <a:t>may express themselves freely</a:t>
            </a:r>
          </a:p>
          <a:p>
            <a:pPr marL="800100" lvl="1" indent="-342900">
              <a:buFont typeface="Arial" panose="020B0604020202020204" pitchFamily="34" charset="0"/>
              <a:buChar char="•"/>
            </a:pPr>
            <a:r>
              <a:rPr lang="en-US" sz="2400" dirty="0">
                <a:solidFill>
                  <a:prstClr val="black"/>
                </a:solidFill>
                <a:latin typeface="Calibri" panose="020F0502020204030204"/>
              </a:rPr>
              <a:t>while protecting and respecting the rights of others to learn, to do research, and to carry out the essential functions of the University free from interference or obstruction</a:t>
            </a:r>
          </a:p>
        </p:txBody>
      </p:sp>
    </p:spTree>
    <p:extLst>
      <p:ext uri="{BB962C8B-B14F-4D97-AF65-F5344CB8AC3E}">
        <p14:creationId xmlns:p14="http://schemas.microsoft.com/office/powerpoint/2010/main" val="28240360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1662524-0B16-422B-8336-52B8E1944EFB}"/>
              </a:ext>
            </a:extLst>
          </p:cNvPr>
          <p:cNvSpPr>
            <a:spLocks noGrp="1"/>
          </p:cNvSpPr>
          <p:nvPr>
            <p:ph type="title" idx="4294967295"/>
          </p:nvPr>
        </p:nvSpPr>
        <p:spPr>
          <a:xfrm>
            <a:off x="852055" y="489342"/>
            <a:ext cx="2427524" cy="430887"/>
          </a:xfrm>
          <a:prstGeom prst="rect">
            <a:avLst/>
          </a:prstGeom>
          <a:noFill/>
          <a:ln>
            <a:no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0" i="0" u="sng" strike="noStrike" kern="0" cap="none" spc="0" normalizeH="0" baseline="0" noProof="0" dirty="0">
                <a:ln>
                  <a:noFill/>
                </a:ln>
                <a:solidFill>
                  <a:prstClr val="black"/>
                </a:solidFill>
                <a:effectLst/>
                <a:uLnTx/>
                <a:uFillTx/>
                <a:latin typeface="Calibri Light" panose="020F0302020204030204"/>
                <a:ea typeface="+mj-ea"/>
                <a:cs typeface="+mj-cs"/>
              </a:rPr>
              <a:t>AC64  AS A CITIZEN</a:t>
            </a:r>
            <a:r>
              <a:rPr kumimoji="0" lang="en-US" sz="2200" b="0" i="0" u="none" strike="noStrike" kern="0" cap="none" spc="0" normalizeH="0" baseline="0" noProof="0" dirty="0">
                <a:ln>
                  <a:noFill/>
                </a:ln>
                <a:solidFill>
                  <a:prstClr val="black"/>
                </a:solidFill>
                <a:effectLst/>
                <a:uLnTx/>
                <a:uFillTx/>
                <a:latin typeface="Calibri Light" panose="020F0302020204030204"/>
                <a:ea typeface="+mj-ea"/>
                <a:cs typeface="+mj-cs"/>
              </a:rPr>
              <a:t>:</a:t>
            </a:r>
            <a:endParaRPr kumimoji="0" lang="en-US" sz="1800" b="0" i="0" u="none" strike="noStrike" kern="0" cap="none" spc="0" normalizeH="0" baseline="0" noProof="0" dirty="0">
              <a:ln>
                <a:noFill/>
              </a:ln>
              <a:solidFill>
                <a:sysClr val="windowText" lastClr="000000"/>
              </a:solidFill>
              <a:effectLst/>
              <a:uLnTx/>
              <a:uFillTx/>
              <a:latin typeface="+mn-lt"/>
              <a:ea typeface="+mn-ea"/>
              <a:cs typeface="+mn-cs"/>
            </a:endParaRPr>
          </a:p>
        </p:txBody>
      </p:sp>
      <p:sp>
        <p:nvSpPr>
          <p:cNvPr id="2" name="Rectangle 1">
            <a:extLst>
              <a:ext uri="{FF2B5EF4-FFF2-40B4-BE49-F238E27FC236}">
                <a16:creationId xmlns:a16="http://schemas.microsoft.com/office/drawing/2014/main" id="{14EB92C8-8885-4472-B467-09F21443D847}"/>
              </a:ext>
            </a:extLst>
          </p:cNvPr>
          <p:cNvSpPr/>
          <p:nvPr/>
        </p:nvSpPr>
        <p:spPr>
          <a:xfrm>
            <a:off x="852055" y="920229"/>
            <a:ext cx="10487890" cy="3108543"/>
          </a:xfrm>
          <a:prstGeom prst="rect">
            <a:avLst/>
          </a:prstGeom>
        </p:spPr>
        <p:txBody>
          <a:bodyPr wrap="square">
            <a:spAutoFit/>
          </a:bodyPr>
          <a:lstStyle/>
          <a:p>
            <a:pPr marL="457200" lvl="0" indent="-457200">
              <a:buFont typeface="Arial" panose="020B0604020202020204" pitchFamily="34" charset="0"/>
              <a:buChar char="•"/>
            </a:pPr>
            <a:r>
              <a:rPr lang="en-US" sz="2800" dirty="0">
                <a:solidFill>
                  <a:prstClr val="black"/>
                </a:solidFill>
                <a:latin typeface="Calibri" panose="020F0502020204030204"/>
              </a:rPr>
              <a:t>A faculty member is free to express their views as a private citizen.</a:t>
            </a:r>
          </a:p>
          <a:p>
            <a:pPr marL="457200" lvl="0" indent="-457200">
              <a:buFont typeface="Arial" panose="020B0604020202020204" pitchFamily="34" charset="0"/>
              <a:buChar char="•"/>
            </a:pPr>
            <a:r>
              <a:rPr lang="en-US" sz="2800" dirty="0">
                <a:solidFill>
                  <a:prstClr val="black"/>
                </a:solidFill>
                <a:latin typeface="Calibri" panose="020F0502020204030204"/>
              </a:rPr>
              <a:t>The public may judge the profession and institution by what is said. </a:t>
            </a:r>
          </a:p>
          <a:p>
            <a:pPr marL="457200" lvl="0" indent="-457200">
              <a:buFont typeface="Arial" panose="020B0604020202020204" pitchFamily="34" charset="0"/>
              <a:buChar char="•"/>
            </a:pPr>
            <a:r>
              <a:rPr lang="en-US" sz="2800" dirty="0">
                <a:solidFill>
                  <a:prstClr val="black"/>
                </a:solidFill>
                <a:latin typeface="Calibri" panose="020F0502020204030204"/>
              </a:rPr>
              <a:t>Hence, the faculty member should take care to</a:t>
            </a:r>
          </a:p>
          <a:p>
            <a:pPr marL="914400" lvl="1" indent="-457200">
              <a:buFont typeface="Arial" panose="020B0604020202020204" pitchFamily="34" charset="0"/>
              <a:buChar char="•"/>
            </a:pPr>
            <a:r>
              <a:rPr lang="en-US" sz="2800" dirty="0">
                <a:solidFill>
                  <a:prstClr val="black"/>
                </a:solidFill>
                <a:latin typeface="Calibri" panose="020F0502020204030204"/>
              </a:rPr>
              <a:t>be accurate</a:t>
            </a:r>
          </a:p>
          <a:p>
            <a:pPr marL="914400" lvl="1" indent="-457200">
              <a:buFont typeface="Arial" panose="020B0604020202020204" pitchFamily="34" charset="0"/>
              <a:buChar char="•"/>
            </a:pPr>
            <a:r>
              <a:rPr lang="en-US" sz="2800" dirty="0">
                <a:solidFill>
                  <a:prstClr val="black"/>
                </a:solidFill>
                <a:latin typeface="Calibri" panose="020F0502020204030204"/>
              </a:rPr>
              <a:t>exercise appropriate restraint</a:t>
            </a:r>
          </a:p>
          <a:p>
            <a:pPr marL="914400" lvl="1" indent="-457200">
              <a:buFont typeface="Arial" panose="020B0604020202020204" pitchFamily="34" charset="0"/>
              <a:buChar char="•"/>
            </a:pPr>
            <a:r>
              <a:rPr lang="en-US" sz="2800" dirty="0">
                <a:solidFill>
                  <a:prstClr val="black"/>
                </a:solidFill>
                <a:latin typeface="Calibri" panose="020F0502020204030204"/>
              </a:rPr>
              <a:t>show respect for the opinions of others</a:t>
            </a:r>
          </a:p>
          <a:p>
            <a:pPr marL="914400" lvl="1" indent="-457200">
              <a:buFont typeface="Arial" panose="020B0604020202020204" pitchFamily="34" charset="0"/>
              <a:buChar char="•"/>
            </a:pPr>
            <a:r>
              <a:rPr lang="en-US" sz="2800" dirty="0">
                <a:solidFill>
                  <a:prstClr val="black"/>
                </a:solidFill>
                <a:latin typeface="Calibri" panose="020F0502020204030204"/>
              </a:rPr>
              <a:t>make it clear that they are not speaking for Penn State</a:t>
            </a:r>
          </a:p>
        </p:txBody>
      </p:sp>
    </p:spTree>
    <p:extLst>
      <p:ext uri="{BB962C8B-B14F-4D97-AF65-F5344CB8AC3E}">
        <p14:creationId xmlns:p14="http://schemas.microsoft.com/office/powerpoint/2010/main" val="24988224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C38FCE6C446514DA461C339BFF61FB3" ma:contentTypeVersion="13" ma:contentTypeDescription="Create a new document." ma:contentTypeScope="" ma:versionID="b84898718400e881d603eec1a734f9e5">
  <xsd:schema xmlns:xsd="http://www.w3.org/2001/XMLSchema" xmlns:xs="http://www.w3.org/2001/XMLSchema" xmlns:p="http://schemas.microsoft.com/office/2006/metadata/properties" xmlns:ns1="http://schemas.microsoft.com/sharepoint/v3" xmlns:ns2="4abac484-9e52-4b3d-8095-fa207c9c1b3d" xmlns:ns3="d36dd63a-3510-454f-bc2d-ee3ae571fa2b" targetNamespace="http://schemas.microsoft.com/office/2006/metadata/properties" ma:root="true" ma:fieldsID="fa0660d9fe305280dd1465c8522358db" ns1:_="" ns2:_="" ns3:_="">
    <xsd:import namespace="http://schemas.microsoft.com/sharepoint/v3"/>
    <xsd:import namespace="4abac484-9e52-4b3d-8095-fa207c9c1b3d"/>
    <xsd:import namespace="d36dd63a-3510-454f-bc2d-ee3ae571fa2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1:_ip_UnifiedCompliancePolicyProperties" minOccurs="0"/>
                <xsd:element ref="ns1:_ip_UnifiedCompliancePolicyUIAction"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abac484-9e52-4b3d-8095-fa207c9c1b3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36dd63a-3510-454f-bc2d-ee3ae571fa2b"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960CCE3C-A9A8-457A-B75C-68FF8DEDD439}">
  <ds:schemaRefs>
    <ds:schemaRef ds:uri="http://schemas.microsoft.com/sharepoint/v3/contenttype/forms"/>
  </ds:schemaRefs>
</ds:datastoreItem>
</file>

<file path=customXml/itemProps2.xml><?xml version="1.0" encoding="utf-8"?>
<ds:datastoreItem xmlns:ds="http://schemas.openxmlformats.org/officeDocument/2006/customXml" ds:itemID="{F7201CF1-9961-4A1B-98EB-F9CB1F73F2B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abac484-9e52-4b3d-8095-fa207c9c1b3d"/>
    <ds:schemaRef ds:uri="d36dd63a-3510-454f-bc2d-ee3ae571fa2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13355FD-34E2-4678-A067-6F9BE1BD38E2}">
  <ds:schemaRefs>
    <ds:schemaRef ds:uri="4abac484-9e52-4b3d-8095-fa207c9c1b3d"/>
    <ds:schemaRef ds:uri="http://schemas.openxmlformats.org/package/2006/metadata/core-properties"/>
    <ds:schemaRef ds:uri="http://purl.org/dc/dcmitype/"/>
    <ds:schemaRef ds:uri="http://schemas.microsoft.com/office/2006/metadata/properties"/>
    <ds:schemaRef ds:uri="http://schemas.microsoft.com/office/infopath/2007/PartnerControls"/>
    <ds:schemaRef ds:uri="http://www.w3.org/XML/1998/namespace"/>
    <ds:schemaRef ds:uri="http://schemas.microsoft.com/office/2006/documentManagement/types"/>
    <ds:schemaRef ds:uri="http://purl.org/dc/terms/"/>
    <ds:schemaRef ds:uri="d36dd63a-3510-454f-bc2d-ee3ae571fa2b"/>
    <ds:schemaRef ds:uri="http://schemas.microsoft.com/sharepoint/v3"/>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366</TotalTime>
  <Words>793</Words>
  <Application>Microsoft Office PowerPoint</Application>
  <PresentationFormat>Widescreen</PresentationFormat>
  <Paragraphs>74</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ADAA updates to Faculty Senate</vt:lpstr>
      <vt:lpstr>Alternative grades</vt:lpstr>
      <vt:lpstr>Final exams</vt:lpstr>
      <vt:lpstr>PaSSS and CEDS/WISE</vt:lpstr>
      <vt:lpstr>FYE Task Force</vt:lpstr>
      <vt:lpstr>Academic Freedom</vt:lpstr>
      <vt:lpstr>Academic Freedom for Faculty – AC 64</vt:lpstr>
      <vt:lpstr>AC64 Academic Freedom </vt:lpstr>
      <vt:lpstr>AC64  AS A CITIZEN:</vt:lpstr>
      <vt:lpstr>AS RELATED TO THE UNIVERSITY:</vt:lpstr>
      <vt:lpstr>IN RESEARCH AND PUBLICATION:</vt:lpstr>
      <vt:lpstr>IN INSTRUCTIONAL ROLES:</vt:lpstr>
      <vt:lpstr>Key take-aways: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ADAA updates to Faculty Senate</dc:title>
  <dc:creator>Silver, Pamela</dc:creator>
  <cp:lastModifiedBy>Counasse, Allison Marie</cp:lastModifiedBy>
  <cp:revision>4</cp:revision>
  <dcterms:created xsi:type="dcterms:W3CDTF">2021-02-24T13:49:43Z</dcterms:created>
  <dcterms:modified xsi:type="dcterms:W3CDTF">2021-05-14T17:34:56Z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0x0101004C38FCE6C446514DA461C339BFF61FB3</vt:lpwstr>
  </property>
</Properties>
</file>